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4" r:id="rId22"/>
    <p:sldId id="280" r:id="rId23"/>
    <p:sldId id="282" r:id="rId24"/>
  </p:sldIdLst>
  <p:sldSz cx="12192000" cy="6858000"/>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8263"/>
  </p:normalViewPr>
  <p:slideViewPr>
    <p:cSldViewPr snapToGrid="0">
      <p:cViewPr varScale="1">
        <p:scale>
          <a:sx n="101" d="100"/>
          <a:sy n="101"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5CD9CA-97C0-4838-9081-3815C842447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230380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5CD9CA-97C0-4838-9081-3815C842447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193085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5CD9CA-97C0-4838-9081-3815C842447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35422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5CD9CA-97C0-4838-9081-3815C842447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55875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5CD9CA-97C0-4838-9081-3815C8424471}"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15217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5CD9CA-97C0-4838-9081-3815C842447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12521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5CD9CA-97C0-4838-9081-3815C8424471}"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1681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5CD9CA-97C0-4838-9081-3815C8424471}"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176019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D9CA-97C0-4838-9081-3815C8424471}"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164088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CD9CA-97C0-4838-9081-3815C842447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399878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CD9CA-97C0-4838-9081-3815C8424471}"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91141-AB1B-4195-960F-82AEC4CA9CE2}" type="slidenum">
              <a:rPr lang="en-GB" smtClean="0"/>
              <a:t>‹#›</a:t>
            </a:fld>
            <a:endParaRPr lang="en-GB"/>
          </a:p>
        </p:txBody>
      </p:sp>
    </p:spTree>
    <p:extLst>
      <p:ext uri="{BB962C8B-B14F-4D97-AF65-F5344CB8AC3E}">
        <p14:creationId xmlns:p14="http://schemas.microsoft.com/office/powerpoint/2010/main" val="296077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D9CA-97C0-4838-9081-3815C8424471}" type="datetimeFigureOut">
              <a:rPr lang="en-GB" smtClean="0"/>
              <a:t>06/03/2024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91141-AB1B-4195-960F-82AEC4CA9CE2}" type="slidenum">
              <a:rPr lang="en-GB" smtClean="0"/>
              <a:t>‹#›</a:t>
            </a:fld>
            <a:endParaRPr lang="en-GB"/>
          </a:p>
        </p:txBody>
      </p:sp>
    </p:spTree>
    <p:extLst>
      <p:ext uri="{BB962C8B-B14F-4D97-AF65-F5344CB8AC3E}">
        <p14:creationId xmlns:p14="http://schemas.microsoft.com/office/powerpoint/2010/main" val="228022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3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213225" y="960438"/>
            <a:ext cx="6835775" cy="1690688"/>
          </a:xfrm>
          <a:prstGeom prst="rect">
            <a:avLst/>
          </a:prstGeom>
        </p:spPr>
      </p:pic>
      <p:pic>
        <p:nvPicPr>
          <p:cNvPr id="8" name="Picture 7" descr="A screenshot of a test&#10;&#10;Description automatically generated">
            <a:extLst>
              <a:ext uri="{FF2B5EF4-FFF2-40B4-BE49-F238E27FC236}">
                <a16:creationId xmlns:a16="http://schemas.microsoft.com/office/drawing/2014/main" id="{3F94629C-6153-41BD-E9BA-E9DEC7775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225" y="2709863"/>
            <a:ext cx="6835775" cy="3179763"/>
          </a:xfrm>
          <a:prstGeom prst="rect">
            <a:avLst/>
          </a:prstGeom>
        </p:spPr>
      </p:pic>
      <p:sp>
        <p:nvSpPr>
          <p:cNvPr id="2" name="Title 1"/>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b="1" u="sng" kern="1200" dirty="0">
                <a:solidFill>
                  <a:srgbClr val="FFFFFF"/>
                </a:solidFill>
                <a:latin typeface="Sassoon Infant Std" panose="020B0503020103030203" pitchFamily="34" charset="0"/>
              </a:rPr>
              <a:t>Key Stage 2 SATs Meeting</a:t>
            </a:r>
          </a:p>
        </p:txBody>
      </p:sp>
    </p:spTree>
    <p:extLst>
      <p:ext uri="{BB962C8B-B14F-4D97-AF65-F5344CB8AC3E}">
        <p14:creationId xmlns:p14="http://schemas.microsoft.com/office/powerpoint/2010/main" val="21626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pic>
        <p:nvPicPr>
          <p:cNvPr id="6" name="Picture 5">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5212425" y="679479"/>
            <a:ext cx="6862359" cy="44358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17215" y="3322554"/>
            <a:ext cx="4997282" cy="1527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117216" y="843278"/>
            <a:ext cx="4763365" cy="23107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11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48800" y="6227779"/>
            <a:ext cx="2484120" cy="630221"/>
          </a:xfrm>
          <a:prstGeom prst="rect">
            <a:avLst/>
          </a:prstGeom>
        </p:spPr>
      </p:pic>
      <p:sp>
        <p:nvSpPr>
          <p:cNvPr id="3" name="Title 1">
            <a:extLst>
              <a:ext uri="{FF2B5EF4-FFF2-40B4-BE49-F238E27FC236}">
                <a16:creationId xmlns:a16="http://schemas.microsoft.com/office/drawing/2014/main" id="{1F2E68E8-F786-4D94-BB26-B66563F6E789}"/>
              </a:ext>
            </a:extLst>
          </p:cNvPr>
          <p:cNvSpPr txBox="1">
            <a:spLocks/>
          </p:cNvSpPr>
          <p:nvPr/>
        </p:nvSpPr>
        <p:spPr>
          <a:xfrm>
            <a:off x="1835700" y="135828"/>
            <a:ext cx="85206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solidFill>
                  <a:srgbClr val="7F2236"/>
                </a:solidFill>
                <a:latin typeface="Sassoon Infant Std" panose="020B0503020103030203" pitchFamily="34" charset="0"/>
              </a:rPr>
              <a:t>Reading </a:t>
            </a:r>
          </a:p>
        </p:txBody>
      </p:sp>
      <p:sp>
        <p:nvSpPr>
          <p:cNvPr id="4" name="Text Placeholder 2">
            <a:extLst>
              <a:ext uri="{FF2B5EF4-FFF2-40B4-BE49-F238E27FC236}">
                <a16:creationId xmlns:a16="http://schemas.microsoft.com/office/drawing/2014/main" id="{8B7EEAD6-3768-4FDE-B4F0-D6A435F06A15}"/>
              </a:ext>
            </a:extLst>
          </p:cNvPr>
          <p:cNvSpPr txBox="1">
            <a:spLocks/>
          </p:cNvSpPr>
          <p:nvPr/>
        </p:nvSpPr>
        <p:spPr>
          <a:xfrm>
            <a:off x="202232" y="710753"/>
            <a:ext cx="11787535"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latin typeface="Sassoon Infant Std" panose="020B0503020103030203" pitchFamily="34" charset="0"/>
              </a:rPr>
              <a:t>Since the current testing formation for the SATs began in 2016, there has been a tendency for three types of questions to be the most popular. </a:t>
            </a:r>
          </a:p>
          <a:p>
            <a:pPr marL="114300" indent="0">
              <a:buFont typeface="Arial" panose="020B0604020202020204" pitchFamily="34" charset="0"/>
              <a:buNone/>
            </a:pPr>
            <a:endParaRPr lang="en-GB" dirty="0">
              <a:latin typeface="Sassoon Infant Std" panose="020B0503020103030203" pitchFamily="34" charset="0"/>
            </a:endParaRPr>
          </a:p>
          <a:p>
            <a:pPr marL="114300" indent="0">
              <a:buFont typeface="Arial" panose="020B0604020202020204" pitchFamily="34" charset="0"/>
              <a:buNone/>
            </a:pPr>
            <a:r>
              <a:rPr lang="en-GB" dirty="0">
                <a:latin typeface="Sassoon Infant Std" panose="020B0503020103030203" pitchFamily="34" charset="0"/>
              </a:rPr>
              <a:t>In the 2022 Reading SATs paper,</a:t>
            </a:r>
          </a:p>
          <a:p>
            <a:r>
              <a:rPr lang="en-GB" dirty="0">
                <a:solidFill>
                  <a:srgbClr val="283593"/>
                </a:solidFill>
                <a:latin typeface="Sassoon Infant Std" panose="020B0503020103030203" pitchFamily="34" charset="0"/>
              </a:rPr>
              <a:t>10% of marks could be gained from answering questions involving</a:t>
            </a:r>
            <a:r>
              <a:rPr lang="en-GB" dirty="0">
                <a:solidFill>
                  <a:srgbClr val="283593"/>
                </a:solidFill>
                <a:highlight>
                  <a:srgbClr val="FFFF00"/>
                </a:highlight>
                <a:latin typeface="Sassoon Infant Std" panose="020B0503020103030203" pitchFamily="34" charset="0"/>
              </a:rPr>
              <a:t> giving and </a:t>
            </a:r>
            <a:r>
              <a:rPr lang="en-GB" b="1" dirty="0">
                <a:solidFill>
                  <a:srgbClr val="283593"/>
                </a:solidFill>
                <a:highlight>
                  <a:srgbClr val="FFFF00"/>
                </a:highlight>
                <a:latin typeface="Sassoon Infant Std" panose="020B0503020103030203" pitchFamily="34" charset="0"/>
              </a:rPr>
              <a:t>explaining</a:t>
            </a:r>
            <a:r>
              <a:rPr lang="en-GB" dirty="0">
                <a:solidFill>
                  <a:srgbClr val="283593"/>
                </a:solidFill>
                <a:highlight>
                  <a:srgbClr val="FFFF00"/>
                </a:highlight>
                <a:latin typeface="Sassoon Infant Std" panose="020B0503020103030203" pitchFamily="34" charset="0"/>
              </a:rPr>
              <a:t> the meaning of words in context;</a:t>
            </a:r>
          </a:p>
          <a:p>
            <a:r>
              <a:rPr lang="en-GB" dirty="0">
                <a:solidFill>
                  <a:srgbClr val="283593"/>
                </a:solidFill>
                <a:latin typeface="Sassoon Infant Std" panose="020B0503020103030203" pitchFamily="34" charset="0"/>
              </a:rPr>
              <a:t>38% of marks could be gained from answering questions involving </a:t>
            </a:r>
            <a:r>
              <a:rPr lang="en-US" b="1" dirty="0">
                <a:solidFill>
                  <a:srgbClr val="283593"/>
                </a:solidFill>
                <a:highlight>
                  <a:srgbClr val="FFFF00"/>
                </a:highlight>
                <a:latin typeface="Sassoon Infant Std" panose="020B0503020103030203" pitchFamily="34" charset="0"/>
              </a:rPr>
              <a:t>retrieving</a:t>
            </a:r>
            <a:r>
              <a:rPr lang="en-US" dirty="0">
                <a:solidFill>
                  <a:srgbClr val="283593"/>
                </a:solidFill>
                <a:highlight>
                  <a:srgbClr val="FFFF00"/>
                </a:highlight>
                <a:latin typeface="Sassoon Infant Std" panose="020B0503020103030203" pitchFamily="34" charset="0"/>
              </a:rPr>
              <a:t> and recording information</a:t>
            </a:r>
            <a:r>
              <a:rPr lang="en-US" dirty="0">
                <a:solidFill>
                  <a:srgbClr val="283593"/>
                </a:solidFill>
                <a:latin typeface="Sassoon Infant Std" panose="020B0503020103030203" pitchFamily="34" charset="0"/>
              </a:rPr>
              <a:t> or identifying key details from a text;</a:t>
            </a:r>
          </a:p>
          <a:p>
            <a:r>
              <a:rPr lang="en-GB" dirty="0">
                <a:solidFill>
                  <a:srgbClr val="283593"/>
                </a:solidFill>
                <a:latin typeface="Sassoon Infant Std" panose="020B0503020103030203" pitchFamily="34" charset="0"/>
              </a:rPr>
              <a:t>44% of marks could be gained from answering questions involving </a:t>
            </a:r>
            <a:r>
              <a:rPr lang="en-GB" dirty="0">
                <a:solidFill>
                  <a:srgbClr val="283593"/>
                </a:solidFill>
                <a:highlight>
                  <a:srgbClr val="FFFF00"/>
                </a:highlight>
                <a:latin typeface="Sassoon Infant Std" panose="020B0503020103030203" pitchFamily="34" charset="0"/>
              </a:rPr>
              <a:t>making </a:t>
            </a:r>
            <a:r>
              <a:rPr lang="en-GB" b="1" dirty="0">
                <a:solidFill>
                  <a:srgbClr val="283593"/>
                </a:solidFill>
                <a:highlight>
                  <a:srgbClr val="FFFF00"/>
                </a:highlight>
                <a:latin typeface="Sassoon Infant Std" panose="020B0503020103030203" pitchFamily="34" charset="0"/>
              </a:rPr>
              <a:t>inferences</a:t>
            </a:r>
            <a:r>
              <a:rPr lang="en-GB" dirty="0">
                <a:solidFill>
                  <a:srgbClr val="283593"/>
                </a:solidFill>
                <a:highlight>
                  <a:srgbClr val="FFFF00"/>
                </a:highlight>
                <a:latin typeface="Sassoon Infant Std" panose="020B0503020103030203" pitchFamily="34" charset="0"/>
              </a:rPr>
              <a:t> from a text</a:t>
            </a:r>
            <a:r>
              <a:rPr lang="en-GB" dirty="0">
                <a:solidFill>
                  <a:srgbClr val="283593"/>
                </a:solidFill>
                <a:latin typeface="Sassoon Infant Std" panose="020B0503020103030203" pitchFamily="34" charset="0"/>
              </a:rPr>
              <a:t> and justifying inferences with text evidence. </a:t>
            </a:r>
          </a:p>
          <a:p>
            <a:pPr marL="114300" indent="0">
              <a:buFont typeface="Arial" panose="020B0604020202020204" pitchFamily="34" charset="0"/>
              <a:buNone/>
            </a:pPr>
            <a:endParaRPr lang="en-GB" dirty="0">
              <a:latin typeface="Sassoon Infant Std" panose="020B0503020103030203" pitchFamily="34" charset="0"/>
            </a:endParaRPr>
          </a:p>
          <a:p>
            <a:pPr marL="114300" indent="0">
              <a:buFont typeface="Arial" panose="020B0604020202020204" pitchFamily="34" charset="0"/>
              <a:buNone/>
            </a:pPr>
            <a:r>
              <a:rPr lang="en-GB" dirty="0">
                <a:latin typeface="Sassoon Infant Std" panose="020B0503020103030203" pitchFamily="34" charset="0"/>
              </a:rPr>
              <a:t>When reading with your child at home try focusing on these types of questions. </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280588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sp>
        <p:nvSpPr>
          <p:cNvPr id="3" name="Title 1">
            <a:extLst>
              <a:ext uri="{FF2B5EF4-FFF2-40B4-BE49-F238E27FC236}">
                <a16:creationId xmlns:a16="http://schemas.microsoft.com/office/drawing/2014/main" id="{3AAEB9A0-7B25-442B-9EA0-309CC7F2590A}"/>
              </a:ext>
            </a:extLst>
          </p:cNvPr>
          <p:cNvSpPr txBox="1">
            <a:spLocks/>
          </p:cNvSpPr>
          <p:nvPr/>
        </p:nvSpPr>
        <p:spPr>
          <a:xfrm>
            <a:off x="1940632" y="140084"/>
            <a:ext cx="85206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Assessments </a:t>
            </a:r>
          </a:p>
        </p:txBody>
      </p:sp>
      <p:pic>
        <p:nvPicPr>
          <p:cNvPr id="7" name="Picture 6" descr="A screenshot of a test&#10;&#10;Description automatically generated">
            <a:extLst>
              <a:ext uri="{FF2B5EF4-FFF2-40B4-BE49-F238E27FC236}">
                <a16:creationId xmlns:a16="http://schemas.microsoft.com/office/drawing/2014/main" id="{18801E48-DB58-1C46-1AB0-646F53C71143}"/>
              </a:ext>
            </a:extLst>
          </p:cNvPr>
          <p:cNvPicPr>
            <a:picLocks noChangeAspect="1"/>
          </p:cNvPicPr>
          <p:nvPr/>
        </p:nvPicPr>
        <p:blipFill rotWithShape="1">
          <a:blip r:embed="rId3">
            <a:extLst>
              <a:ext uri="{28A0092B-C50C-407E-A947-70E740481C1C}">
                <a14:useLocalDpi xmlns:a14="http://schemas.microsoft.com/office/drawing/2010/main" val="0"/>
              </a:ext>
            </a:extLst>
          </a:blip>
          <a:srcRect b="60674"/>
          <a:stretch/>
        </p:blipFill>
        <p:spPr>
          <a:xfrm>
            <a:off x="0" y="769546"/>
            <a:ext cx="12192000" cy="2252485"/>
          </a:xfrm>
          <a:prstGeom prst="rect">
            <a:avLst/>
          </a:prstGeom>
        </p:spPr>
      </p:pic>
      <p:pic>
        <p:nvPicPr>
          <p:cNvPr id="8" name="Picture 7" descr="A screenshot of a test&#10;&#10;Description automatically generated">
            <a:extLst>
              <a:ext uri="{FF2B5EF4-FFF2-40B4-BE49-F238E27FC236}">
                <a16:creationId xmlns:a16="http://schemas.microsoft.com/office/drawing/2014/main" id="{9B00BC9A-2B17-E1A7-2916-8EA6E9705449}"/>
              </a:ext>
            </a:extLst>
          </p:cNvPr>
          <p:cNvPicPr>
            <a:picLocks noChangeAspect="1"/>
          </p:cNvPicPr>
          <p:nvPr/>
        </p:nvPicPr>
        <p:blipFill rotWithShape="1">
          <a:blip r:embed="rId3">
            <a:extLst>
              <a:ext uri="{28A0092B-C50C-407E-A947-70E740481C1C}">
                <a14:useLocalDpi xmlns:a14="http://schemas.microsoft.com/office/drawing/2010/main" val="0"/>
              </a:ext>
            </a:extLst>
          </a:blip>
          <a:srcRect t="66359"/>
          <a:stretch/>
        </p:blipFill>
        <p:spPr>
          <a:xfrm>
            <a:off x="-1" y="3022030"/>
            <a:ext cx="12121749" cy="1915729"/>
          </a:xfrm>
          <a:prstGeom prst="rect">
            <a:avLst/>
          </a:prstGeom>
        </p:spPr>
      </p:pic>
    </p:spTree>
    <p:extLst>
      <p:ext uri="{BB962C8B-B14F-4D97-AF65-F5344CB8AC3E}">
        <p14:creationId xmlns:p14="http://schemas.microsoft.com/office/powerpoint/2010/main" val="362485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9673" y="5980081"/>
            <a:ext cx="3460462" cy="877919"/>
          </a:xfrm>
          <a:prstGeom prst="rect">
            <a:avLst/>
          </a:prstGeom>
        </p:spPr>
      </p:pic>
      <p:sp>
        <p:nvSpPr>
          <p:cNvPr id="3" name="Title 1">
            <a:extLst>
              <a:ext uri="{FF2B5EF4-FFF2-40B4-BE49-F238E27FC236}">
                <a16:creationId xmlns:a16="http://schemas.microsoft.com/office/drawing/2014/main" id="{3AAEB9A0-7B25-442B-9EA0-309CC7F2590A}"/>
              </a:ext>
            </a:extLst>
          </p:cNvPr>
          <p:cNvSpPr txBox="1">
            <a:spLocks/>
          </p:cNvSpPr>
          <p:nvPr/>
        </p:nvSpPr>
        <p:spPr>
          <a:xfrm>
            <a:off x="217850" y="207250"/>
            <a:ext cx="85206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 1 (Arithmetic)</a:t>
            </a:r>
          </a:p>
        </p:txBody>
      </p:sp>
      <p:sp>
        <p:nvSpPr>
          <p:cNvPr id="4" name="Text Placeholder 2">
            <a:extLst>
              <a:ext uri="{FF2B5EF4-FFF2-40B4-BE49-F238E27FC236}">
                <a16:creationId xmlns:a16="http://schemas.microsoft.com/office/drawing/2014/main" id="{1E75F246-19B7-4FB4-8C49-078651BDCF17}"/>
              </a:ext>
            </a:extLst>
          </p:cNvPr>
          <p:cNvSpPr txBox="1">
            <a:spLocks/>
          </p:cNvSpPr>
          <p:nvPr/>
        </p:nvSpPr>
        <p:spPr>
          <a:xfrm>
            <a:off x="0" y="1091863"/>
            <a:ext cx="5915025" cy="2105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latin typeface="Sassoon Infant Std" panose="020B0503020103030203" pitchFamily="34" charset="0"/>
              </a:rPr>
              <a:t>The maths arithmetic paper has a total of </a:t>
            </a:r>
            <a:r>
              <a:rPr lang="en-GB" dirty="0">
                <a:solidFill>
                  <a:srgbClr val="283593"/>
                </a:solidFill>
                <a:latin typeface="Sassoon Infant Std" panose="020B0503020103030203" pitchFamily="34" charset="0"/>
              </a:rPr>
              <a:t>40 marks </a:t>
            </a:r>
            <a:r>
              <a:rPr lang="en-GB" dirty="0">
                <a:latin typeface="Sassoon Infant Std" panose="020B0503020103030203" pitchFamily="34" charset="0"/>
              </a:rPr>
              <a:t>and lasts for </a:t>
            </a:r>
            <a:r>
              <a:rPr lang="en-GB" dirty="0">
                <a:solidFill>
                  <a:srgbClr val="283593"/>
                </a:solidFill>
                <a:latin typeface="Sassoon Infant Std" panose="020B0503020103030203" pitchFamily="34" charset="0"/>
              </a:rPr>
              <a:t>30 minutes. </a:t>
            </a:r>
            <a:endParaRPr lang="en-GB" dirty="0">
              <a:latin typeface="Sassoon Infant Std" panose="020B0503020103030203" pitchFamily="34" charset="0"/>
            </a:endParaRPr>
          </a:p>
          <a:p>
            <a:pPr marL="114300" indent="0">
              <a:buFont typeface="Arial" panose="020B0604020202020204" pitchFamily="34" charset="0"/>
              <a:buNone/>
            </a:pPr>
            <a:endParaRPr lang="en-GB" dirty="0">
              <a:latin typeface="Sassoon Infant Std" panose="020B0503020103030203" pitchFamily="34" charset="0"/>
            </a:endParaRPr>
          </a:p>
          <a:p>
            <a:pPr marL="114300" indent="0">
              <a:buFont typeface="Arial" panose="020B0604020202020204" pitchFamily="34" charset="0"/>
              <a:buNone/>
            </a:pPr>
            <a:r>
              <a:rPr lang="en-GB" dirty="0">
                <a:latin typeface="Sassoon Infant Std" panose="020B0503020103030203" pitchFamily="34" charset="0"/>
              </a:rPr>
              <a:t>The test covers the four operations (addition, subtraction, multiplication, division, including order of operations requiring BIDMAS), percentages of amounts and calculating with decimals and fractions. </a:t>
            </a:r>
          </a:p>
          <a:p>
            <a:pPr marL="114300" indent="0">
              <a:buFont typeface="Arial" panose="020B0604020202020204" pitchFamily="34" charset="0"/>
              <a:buNone/>
            </a:pPr>
            <a:endParaRPr lang="en-GB" dirty="0">
              <a:latin typeface="Sassoon Infant Std" panose="020B0503020103030203" pitchFamily="34" charset="0"/>
            </a:endParaRPr>
          </a:p>
          <a:p>
            <a:pPr marL="114300" indent="0">
              <a:buFont typeface="Arial" panose="020B0604020202020204" pitchFamily="34" charset="0"/>
              <a:buNone/>
            </a:pPr>
            <a:r>
              <a:rPr lang="en-GB" dirty="0">
                <a:latin typeface="Sassoon Infant Std" panose="020B0503020103030203" pitchFamily="34" charset="0"/>
              </a:rPr>
              <a:t>Example questions: </a:t>
            </a:r>
          </a:p>
        </p:txBody>
      </p:sp>
      <p:pic>
        <p:nvPicPr>
          <p:cNvPr id="6" name="Picture 5">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6073728" y="1062944"/>
            <a:ext cx="5329444" cy="49171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78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7742" y="5715037"/>
            <a:ext cx="4505178" cy="1142963"/>
          </a:xfrm>
          <a:prstGeom prst="rect">
            <a:avLst/>
          </a:prstGeom>
        </p:spPr>
      </p:pic>
      <p:pic>
        <p:nvPicPr>
          <p:cNvPr id="3" name="Picture 2">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5767404" y="3457018"/>
            <a:ext cx="5102835" cy="2201509"/>
          </a:xfrm>
          <a:prstGeom prst="rect">
            <a:avLst/>
          </a:prstGeom>
          <a:effectLst/>
        </p:spPr>
      </p:pic>
      <p:pic>
        <p:nvPicPr>
          <p:cNvPr id="4" name="Picture 3">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482849"/>
            <a:ext cx="5122155" cy="2203548"/>
          </a:xfrm>
          <a:prstGeom prst="rect">
            <a:avLst/>
          </a:prstGeom>
        </p:spPr>
      </p:pic>
      <p:pic>
        <p:nvPicPr>
          <p:cNvPr id="5" name="Picture 4">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5767404" y="1271355"/>
            <a:ext cx="5064314" cy="2168341"/>
          </a:xfrm>
          <a:prstGeom prst="rect">
            <a:avLst/>
          </a:prstGeom>
        </p:spPr>
      </p:pic>
      <p:pic>
        <p:nvPicPr>
          <p:cNvPr id="6" name="Picture 5">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5068172" cy="2178298"/>
          </a:xfrm>
          <a:prstGeom prst="rect">
            <a:avLst/>
          </a:prstGeom>
        </p:spPr>
      </p:pic>
      <p:sp>
        <p:nvSpPr>
          <p:cNvPr id="7" name="Title 1">
            <a:extLst>
              <a:ext uri="{FF2B5EF4-FFF2-40B4-BE49-F238E27FC236}">
                <a16:creationId xmlns:a16="http://schemas.microsoft.com/office/drawing/2014/main" id="{07426673-6604-48CB-BADD-A66D347A8311}"/>
              </a:ext>
            </a:extLst>
          </p:cNvPr>
          <p:cNvSpPr txBox="1">
            <a:spLocks/>
          </p:cNvSpPr>
          <p:nvPr/>
        </p:nvSpPr>
        <p:spPr>
          <a:xfrm>
            <a:off x="217850" y="155268"/>
            <a:ext cx="11826104"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 1 (Arithmetic)</a:t>
            </a:r>
          </a:p>
        </p:txBody>
      </p:sp>
      <p:sp>
        <p:nvSpPr>
          <p:cNvPr id="8" name="Text Placeholder 2">
            <a:extLst>
              <a:ext uri="{FF2B5EF4-FFF2-40B4-BE49-F238E27FC236}">
                <a16:creationId xmlns:a16="http://schemas.microsoft.com/office/drawing/2014/main" id="{2CC7ADAC-359D-4B91-80CE-6EC0C3B21C91}"/>
              </a:ext>
            </a:extLst>
          </p:cNvPr>
          <p:cNvSpPr txBox="1">
            <a:spLocks/>
          </p:cNvSpPr>
          <p:nvPr/>
        </p:nvSpPr>
        <p:spPr>
          <a:xfrm>
            <a:off x="311700" y="739302"/>
            <a:ext cx="8520600" cy="434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3200" b="1" dirty="0">
                <a:latin typeface="Sassoon Infant Std" panose="020B0503020103030203" pitchFamily="34" charset="0"/>
              </a:rPr>
              <a:t>Example 1-mark questions: </a:t>
            </a:r>
          </a:p>
        </p:txBody>
      </p:sp>
      <p:grpSp>
        <p:nvGrpSpPr>
          <p:cNvPr id="10" name="Group 9">
            <a:extLst>
              <a:ext uri="{FF2B5EF4-FFF2-40B4-BE49-F238E27FC236}">
                <a16:creationId xmlns:a16="http://schemas.microsoft.com/office/drawing/2014/main" id="{CA17912D-93B3-45AF-B046-E67593CEFED4}"/>
              </a:ext>
            </a:extLst>
          </p:cNvPr>
          <p:cNvGrpSpPr/>
          <p:nvPr/>
        </p:nvGrpSpPr>
        <p:grpSpPr>
          <a:xfrm>
            <a:off x="1034623" y="1730945"/>
            <a:ext cx="3765613" cy="1482633"/>
            <a:chOff x="1034624" y="1730945"/>
            <a:chExt cx="3012142" cy="1095922"/>
          </a:xfrm>
        </p:grpSpPr>
        <p:sp>
          <p:nvSpPr>
            <p:cNvPr id="11"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Sassoon Infant Std" panose="020B0503020103030203" pitchFamily="34" charset="0"/>
                </a:rPr>
                <a:t>   6.48</a:t>
              </a:r>
            </a:p>
            <a:p>
              <a:pPr marL="0" indent="0">
                <a:lnSpc>
                  <a:spcPct val="100000"/>
                </a:lnSpc>
                <a:buFont typeface="Nunito"/>
                <a:buNone/>
              </a:pPr>
              <a:r>
                <a:rPr lang="en-GB" sz="1200" u="sng" dirty="0">
                  <a:latin typeface="Sassoon Infant Std" panose="020B0503020103030203" pitchFamily="34" charset="0"/>
                </a:rPr>
                <a:t>+ 8.6   </a:t>
              </a:r>
              <a:r>
                <a:rPr lang="en-GB" sz="1200" u="sng" dirty="0">
                  <a:solidFill>
                    <a:schemeClr val="bg1"/>
                  </a:solidFill>
                  <a:latin typeface="Sassoon Infant Std" panose="020B0503020103030203" pitchFamily="34" charset="0"/>
                </a:rPr>
                <a:t>.</a:t>
              </a:r>
            </a:p>
            <a:p>
              <a:pPr marL="0" indent="0">
                <a:lnSpc>
                  <a:spcPct val="100000"/>
                </a:lnSpc>
                <a:buFont typeface="Nunito"/>
                <a:buNone/>
              </a:pPr>
              <a:r>
                <a:rPr lang="en-GB" sz="1200" u="sng" dirty="0">
                  <a:latin typeface="Sassoon Infant Std" panose="020B0503020103030203" pitchFamily="34" charset="0"/>
                </a:rPr>
                <a:t> 15.08 </a:t>
              </a:r>
            </a:p>
            <a:p>
              <a:pPr marL="0" indent="0">
                <a:lnSpc>
                  <a:spcPct val="150000"/>
                </a:lnSpc>
                <a:buFont typeface="Nunito"/>
                <a:buNone/>
              </a:pPr>
              <a:r>
                <a:rPr lang="en-GB" sz="1200" baseline="30000" dirty="0">
                  <a:latin typeface="Sassoon Infant Std" panose="020B0503020103030203" pitchFamily="34" charset="0"/>
                </a:rPr>
                <a:t>     1</a:t>
              </a:r>
            </a:p>
          </p:txBody>
        </p:sp>
        <p:sp>
          <p:nvSpPr>
            <p:cNvPr id="12" name="TextBox 11">
              <a:extLst>
                <a:ext uri="{FF2B5EF4-FFF2-40B4-BE49-F238E27FC236}">
                  <a16:creationId xmlns:a16="http://schemas.microsoft.com/office/drawing/2014/main" id="{A94B5319-A9F1-42D8-A840-FCF394EA1ACA}"/>
                </a:ext>
              </a:extLst>
            </p:cNvPr>
            <p:cNvSpPr txBox="1"/>
            <p:nvPr/>
          </p:nvSpPr>
          <p:spPr>
            <a:xfrm>
              <a:off x="3425442" y="2549868"/>
              <a:ext cx="621324" cy="276999"/>
            </a:xfrm>
            <a:prstGeom prst="rect">
              <a:avLst/>
            </a:prstGeom>
            <a:noFill/>
          </p:spPr>
          <p:txBody>
            <a:bodyPr wrap="square">
              <a:spAutoFit/>
            </a:bodyPr>
            <a:lstStyle/>
            <a:p>
              <a:r>
                <a:rPr lang="en-GB" sz="1200" dirty="0">
                  <a:latin typeface="Sassoon Infant Std" panose="020B0503020103030203" pitchFamily="34" charset="0"/>
                </a:rPr>
                <a:t>15.08</a:t>
              </a:r>
            </a:p>
          </p:txBody>
        </p:sp>
      </p:grpSp>
      <p:grpSp>
        <p:nvGrpSpPr>
          <p:cNvPr id="13" name="Group 12">
            <a:extLst>
              <a:ext uri="{FF2B5EF4-FFF2-40B4-BE49-F238E27FC236}">
                <a16:creationId xmlns:a16="http://schemas.microsoft.com/office/drawing/2014/main" id="{EF34D132-4F52-4B87-902B-9FA395C10DC7}"/>
              </a:ext>
            </a:extLst>
          </p:cNvPr>
          <p:cNvGrpSpPr/>
          <p:nvPr/>
        </p:nvGrpSpPr>
        <p:grpSpPr>
          <a:xfrm>
            <a:off x="6475152" y="1458016"/>
            <a:ext cx="829864" cy="1599057"/>
            <a:chOff x="5887120" y="1235303"/>
            <a:chExt cx="663815" cy="1181980"/>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929611" y="1675510"/>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Sassoon Infant Std" panose="020B0503020103030203" pitchFamily="34" charset="0"/>
                </a:rPr>
                <a:t>  596</a:t>
              </a:r>
            </a:p>
            <a:p>
              <a:pPr marL="0" indent="0">
                <a:lnSpc>
                  <a:spcPct val="100000"/>
                </a:lnSpc>
                <a:buFont typeface="Nunito"/>
                <a:buNone/>
              </a:pPr>
              <a:r>
                <a:rPr lang="en-GB" sz="1200" u="sng" dirty="0">
                  <a:latin typeface="Sassoon Infant Std" panose="020B0503020103030203" pitchFamily="34" charset="0"/>
                </a:rPr>
                <a:t>x    7</a:t>
              </a:r>
            </a:p>
            <a:p>
              <a:pPr marL="0" indent="0">
                <a:lnSpc>
                  <a:spcPct val="100000"/>
                </a:lnSpc>
                <a:buFont typeface="Nunito"/>
                <a:buNone/>
              </a:pPr>
              <a:r>
                <a:rPr lang="en-GB" sz="1200" u="sng" dirty="0">
                  <a:latin typeface="Sassoon Infant Std" panose="020B0503020103030203" pitchFamily="34" charset="0"/>
                </a:rPr>
                <a:t>4172</a:t>
              </a:r>
            </a:p>
            <a:p>
              <a:pPr marL="0" indent="0">
                <a:lnSpc>
                  <a:spcPct val="150000"/>
                </a:lnSpc>
                <a:buFont typeface="Nunito"/>
                <a:buNone/>
              </a:pPr>
              <a:r>
                <a:rPr lang="en-GB" sz="1200" baseline="30000" dirty="0">
                  <a:latin typeface="Sassoon Infant Std" panose="020B0503020103030203" pitchFamily="34" charset="0"/>
                </a:rPr>
                <a:t>   6 4</a:t>
              </a:r>
            </a:p>
          </p:txBody>
        </p:sp>
        <p:sp>
          <p:nvSpPr>
            <p:cNvPr id="15" name="TextBox 14">
              <a:extLst>
                <a:ext uri="{FF2B5EF4-FFF2-40B4-BE49-F238E27FC236}">
                  <a16:creationId xmlns:a16="http://schemas.microsoft.com/office/drawing/2014/main" id="{7B1FB633-1282-45F6-A240-985296EBD057}"/>
                </a:ext>
              </a:extLst>
            </p:cNvPr>
            <p:cNvSpPr txBox="1"/>
            <p:nvPr/>
          </p:nvSpPr>
          <p:spPr>
            <a:xfrm>
              <a:off x="5887120" y="1235303"/>
              <a:ext cx="621324" cy="276999"/>
            </a:xfrm>
            <a:prstGeom prst="rect">
              <a:avLst/>
            </a:prstGeom>
            <a:noFill/>
          </p:spPr>
          <p:txBody>
            <a:bodyPr wrap="square">
              <a:spAutoFit/>
            </a:bodyPr>
            <a:lstStyle/>
            <a:p>
              <a:r>
                <a:rPr lang="en-GB" sz="1200" dirty="0">
                  <a:latin typeface="Sassoon Infant Std" panose="020B0503020103030203" pitchFamily="34" charset="0"/>
                </a:rPr>
                <a:t>4,172</a:t>
              </a:r>
            </a:p>
          </p:txBody>
        </p:sp>
      </p:grpSp>
      <p:sp>
        <p:nvSpPr>
          <p:cNvPr id="17" name="Text Placeholder 2">
            <a:extLst>
              <a:ext uri="{FF2B5EF4-FFF2-40B4-BE49-F238E27FC236}">
                <a16:creationId xmlns:a16="http://schemas.microsoft.com/office/drawing/2014/main" id="{FC81C51A-3D42-4BC9-814C-0FBA118FEA6F}"/>
              </a:ext>
            </a:extLst>
          </p:cNvPr>
          <p:cNvSpPr txBox="1">
            <a:spLocks/>
          </p:cNvSpPr>
          <p:nvPr/>
        </p:nvSpPr>
        <p:spPr>
          <a:xfrm>
            <a:off x="6475152" y="3918085"/>
            <a:ext cx="1930790" cy="66653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Sassoon Infant Std" panose="020B0503020103030203" pitchFamily="34" charset="0"/>
              </a:rPr>
              <a:t> 4 ÷ 2 = 2</a:t>
            </a:r>
          </a:p>
          <a:p>
            <a:pPr marL="0" indent="0">
              <a:lnSpc>
                <a:spcPct val="100000"/>
              </a:lnSpc>
              <a:buFont typeface="Nunito"/>
              <a:buNone/>
            </a:pPr>
            <a:r>
              <a:rPr lang="en-GB" sz="1200" dirty="0">
                <a:latin typeface="Sassoon Infant Std" panose="020B0503020103030203" pitchFamily="34" charset="0"/>
              </a:rPr>
              <a:t>6 + 2 = 8</a:t>
            </a:r>
            <a:endParaRPr lang="en-GB" sz="1200" u="sng" dirty="0">
              <a:latin typeface="Sassoon Infant Std" panose="020B0503020103030203" pitchFamily="34" charset="0"/>
            </a:endParaRPr>
          </a:p>
        </p:txBody>
      </p:sp>
      <p:grpSp>
        <p:nvGrpSpPr>
          <p:cNvPr id="19" name="Group 18">
            <a:extLst>
              <a:ext uri="{FF2B5EF4-FFF2-40B4-BE49-F238E27FC236}">
                <a16:creationId xmlns:a16="http://schemas.microsoft.com/office/drawing/2014/main" id="{DF943A2A-E007-439D-8B94-5188B3B26456}"/>
              </a:ext>
            </a:extLst>
          </p:cNvPr>
          <p:cNvGrpSpPr/>
          <p:nvPr/>
        </p:nvGrpSpPr>
        <p:grpSpPr>
          <a:xfrm>
            <a:off x="1333404" y="4166400"/>
            <a:ext cx="3599570" cy="1143510"/>
            <a:chOff x="5427146" y="4002423"/>
            <a:chExt cx="2879324" cy="845252"/>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427146" y="4002423"/>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Sassoon Infant Std" panose="020B0503020103030203" pitchFamily="34" charset="0"/>
                </a:rPr>
                <a:t>10% of 3,200 = 320</a:t>
              </a:r>
            </a:p>
            <a:p>
              <a:pPr marL="0" indent="0">
                <a:lnSpc>
                  <a:spcPct val="100000"/>
                </a:lnSpc>
                <a:buFont typeface="Nunito"/>
                <a:buNone/>
              </a:pPr>
              <a:r>
                <a:rPr lang="en-GB" sz="1200" dirty="0">
                  <a:latin typeface="Sassoon Infant Std" panose="020B0503020103030203" pitchFamily="34" charset="0"/>
                </a:rPr>
                <a:t>  5% of 3,200 = 160</a:t>
              </a:r>
            </a:p>
            <a:p>
              <a:pPr marL="0" indent="0">
                <a:lnSpc>
                  <a:spcPct val="100000"/>
                </a:lnSpc>
                <a:buFont typeface="Nunito"/>
                <a:buNone/>
              </a:pPr>
              <a:r>
                <a:rPr lang="en-GB" sz="1200" dirty="0">
                  <a:latin typeface="Sassoon Infant Std" panose="020B0503020103030203" pitchFamily="34" charset="0"/>
                </a:rPr>
                <a:t>15% of 3,200 = 480 </a:t>
              </a:r>
              <a:endParaRPr lang="en-GB" sz="1200" u="sng" dirty="0">
                <a:latin typeface="Sassoon Infant Std" panose="020B0503020103030203" pitchFamily="34" charset="0"/>
              </a:endParaRPr>
            </a:p>
          </p:txBody>
        </p:sp>
        <p:sp>
          <p:nvSpPr>
            <p:cNvPr id="21" name="TextBox 20">
              <a:extLst>
                <a:ext uri="{FF2B5EF4-FFF2-40B4-BE49-F238E27FC236}">
                  <a16:creationId xmlns:a16="http://schemas.microsoft.com/office/drawing/2014/main" id="{B3E3E3BC-FE28-46CB-8B0C-F4F1D4876978}"/>
                </a:ext>
              </a:extLst>
            </p:cNvPr>
            <p:cNvSpPr txBox="1"/>
            <p:nvPr/>
          </p:nvSpPr>
          <p:spPr>
            <a:xfrm>
              <a:off x="7685146" y="4570676"/>
              <a:ext cx="621324" cy="276999"/>
            </a:xfrm>
            <a:prstGeom prst="rect">
              <a:avLst/>
            </a:prstGeom>
            <a:noFill/>
          </p:spPr>
          <p:txBody>
            <a:bodyPr wrap="square">
              <a:spAutoFit/>
            </a:bodyPr>
            <a:lstStyle/>
            <a:p>
              <a:r>
                <a:rPr lang="en-GB" sz="1200" dirty="0">
                  <a:latin typeface="Sassoon Infant Std" panose="020B0503020103030203" pitchFamily="34" charset="0"/>
                </a:rPr>
                <a:t>480</a:t>
              </a:r>
            </a:p>
          </p:txBody>
        </p:sp>
      </p:grpSp>
    </p:spTree>
    <p:extLst>
      <p:ext uri="{BB962C8B-B14F-4D97-AF65-F5344CB8AC3E}">
        <p14:creationId xmlns:p14="http://schemas.microsoft.com/office/powerpoint/2010/main" val="26740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pic>
        <p:nvPicPr>
          <p:cNvPr id="3" name="Picture 2">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26605" y="2469064"/>
            <a:ext cx="6328475" cy="2973839"/>
          </a:xfrm>
          <a:prstGeom prst="rect">
            <a:avLst/>
          </a:prstGeom>
        </p:spPr>
      </p:pic>
      <p:sp>
        <p:nvSpPr>
          <p:cNvPr id="4" name="Title 1">
            <a:extLst>
              <a:ext uri="{FF2B5EF4-FFF2-40B4-BE49-F238E27FC236}">
                <a16:creationId xmlns:a16="http://schemas.microsoft.com/office/drawing/2014/main" id="{07426673-6604-48CB-BADD-A66D347A8311}"/>
              </a:ext>
            </a:extLst>
          </p:cNvPr>
          <p:cNvSpPr txBox="1">
            <a:spLocks/>
          </p:cNvSpPr>
          <p:nvPr/>
        </p:nvSpPr>
        <p:spPr>
          <a:xfrm>
            <a:off x="217849" y="207250"/>
            <a:ext cx="11761943"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 1 (Arithmetic)</a:t>
            </a:r>
          </a:p>
        </p:txBody>
      </p:sp>
      <p:sp>
        <p:nvSpPr>
          <p:cNvPr id="5" name="Text Placeholder 2">
            <a:extLst>
              <a:ext uri="{FF2B5EF4-FFF2-40B4-BE49-F238E27FC236}">
                <a16:creationId xmlns:a16="http://schemas.microsoft.com/office/drawing/2014/main" id="{2CC7ADAC-359D-4B91-80CE-6EC0C3B21C91}"/>
              </a:ext>
            </a:extLst>
          </p:cNvPr>
          <p:cNvSpPr txBox="1">
            <a:spLocks/>
          </p:cNvSpPr>
          <p:nvPr/>
        </p:nvSpPr>
        <p:spPr>
          <a:xfrm>
            <a:off x="787262" y="1843230"/>
            <a:ext cx="8520600" cy="434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b="1" u="sng" dirty="0">
                <a:latin typeface="Sassoon Infant Std" panose="020B0503020103030203" pitchFamily="34" charset="0"/>
              </a:rPr>
              <a:t>Example 2 mark question: </a:t>
            </a:r>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6635931" y="822382"/>
            <a:ext cx="5343862" cy="4620521"/>
          </a:xfrm>
          <a:prstGeom prst="rect">
            <a:avLst/>
          </a:prstGeom>
        </p:spPr>
      </p:pic>
    </p:spTree>
    <p:extLst>
      <p:ext uri="{BB962C8B-B14F-4D97-AF65-F5344CB8AC3E}">
        <p14:creationId xmlns:p14="http://schemas.microsoft.com/office/powerpoint/2010/main" val="32261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sp>
        <p:nvSpPr>
          <p:cNvPr id="3" name="Title 1">
            <a:extLst>
              <a:ext uri="{FF2B5EF4-FFF2-40B4-BE49-F238E27FC236}">
                <a16:creationId xmlns:a16="http://schemas.microsoft.com/office/drawing/2014/main" id="{4000450E-C71B-47FF-800C-2C2D9F6BF090}"/>
              </a:ext>
            </a:extLst>
          </p:cNvPr>
          <p:cNvSpPr txBox="1">
            <a:spLocks/>
          </p:cNvSpPr>
          <p:nvPr/>
        </p:nvSpPr>
        <p:spPr>
          <a:xfrm>
            <a:off x="217850" y="207250"/>
            <a:ext cx="1197415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Papers 2 and 3 (Reasoning)</a:t>
            </a:r>
          </a:p>
        </p:txBody>
      </p:sp>
      <p:sp>
        <p:nvSpPr>
          <p:cNvPr id="4" name="Text Placeholder 2">
            <a:extLst>
              <a:ext uri="{FF2B5EF4-FFF2-40B4-BE49-F238E27FC236}">
                <a16:creationId xmlns:a16="http://schemas.microsoft.com/office/drawing/2014/main" id="{9912E2BE-9B62-4ADB-B867-2B967DE309B2}"/>
              </a:ext>
            </a:extLst>
          </p:cNvPr>
          <p:cNvSpPr txBox="1">
            <a:spLocks/>
          </p:cNvSpPr>
          <p:nvPr/>
        </p:nvSpPr>
        <p:spPr>
          <a:xfrm>
            <a:off x="311700" y="1174885"/>
            <a:ext cx="11880300" cy="4074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2000" dirty="0">
                <a:solidFill>
                  <a:srgbClr val="283593"/>
                </a:solidFill>
                <a:latin typeface="Sassoon Infant Std" panose="020B0503020103030203" pitchFamily="34" charset="0"/>
              </a:rPr>
              <a:t>Paper 2 </a:t>
            </a:r>
            <a:r>
              <a:rPr lang="en-GB" sz="2000" dirty="0">
                <a:latin typeface="Sassoon Infant Std" panose="020B0503020103030203" pitchFamily="34" charset="0"/>
              </a:rPr>
              <a:t>will take place </a:t>
            </a:r>
            <a:r>
              <a:rPr lang="en-GB" sz="2000" dirty="0">
                <a:solidFill>
                  <a:srgbClr val="283593"/>
                </a:solidFill>
                <a:latin typeface="Sassoon Infant Std" panose="020B0503020103030203" pitchFamily="34" charset="0"/>
              </a:rPr>
              <a:t>on Wednesday 15</a:t>
            </a:r>
            <a:r>
              <a:rPr lang="en-GB" sz="2000" baseline="30000" dirty="0">
                <a:solidFill>
                  <a:srgbClr val="283593"/>
                </a:solidFill>
                <a:latin typeface="Sassoon Infant Std" panose="020B0503020103030203" pitchFamily="34" charset="0"/>
              </a:rPr>
              <a:t>th</a:t>
            </a:r>
            <a:r>
              <a:rPr lang="en-GB" sz="2000" dirty="0">
                <a:solidFill>
                  <a:srgbClr val="283593"/>
                </a:solidFill>
                <a:latin typeface="Sassoon Infant Std" panose="020B0503020103030203" pitchFamily="34" charset="0"/>
              </a:rPr>
              <a:t> May </a:t>
            </a:r>
            <a:r>
              <a:rPr lang="en-GB" sz="2000" dirty="0">
                <a:latin typeface="Sassoon Infant Std" panose="020B0503020103030203" pitchFamily="34" charset="0"/>
              </a:rPr>
              <a:t>and </a:t>
            </a:r>
            <a:r>
              <a:rPr lang="en-GB" sz="2000" dirty="0">
                <a:solidFill>
                  <a:srgbClr val="283593"/>
                </a:solidFill>
                <a:latin typeface="Sassoon Infant Std" panose="020B0503020103030203" pitchFamily="34" charset="0"/>
              </a:rPr>
              <a:t>paper 3 </a:t>
            </a:r>
            <a:r>
              <a:rPr lang="en-GB" sz="2000" dirty="0">
                <a:latin typeface="Sassoon Infant Std" panose="020B0503020103030203" pitchFamily="34" charset="0"/>
              </a:rPr>
              <a:t>will take place on </a:t>
            </a:r>
            <a:r>
              <a:rPr lang="en-GB" sz="2000" dirty="0">
                <a:solidFill>
                  <a:srgbClr val="283593"/>
                </a:solidFill>
                <a:latin typeface="Sassoon Infant Std" panose="020B0503020103030203" pitchFamily="34" charset="0"/>
              </a:rPr>
              <a:t>Thursday 16</a:t>
            </a:r>
            <a:r>
              <a:rPr lang="en-GB" sz="2000" baseline="30000" dirty="0">
                <a:solidFill>
                  <a:srgbClr val="283593"/>
                </a:solidFill>
                <a:latin typeface="Sassoon Infant Std" panose="020B0503020103030203" pitchFamily="34" charset="0"/>
              </a:rPr>
              <a:t>th</a:t>
            </a:r>
            <a:r>
              <a:rPr lang="en-GB" sz="2000" dirty="0">
                <a:solidFill>
                  <a:srgbClr val="283593"/>
                </a:solidFill>
                <a:latin typeface="Sassoon Infant Std" panose="020B0503020103030203" pitchFamily="34" charset="0"/>
              </a:rPr>
              <a:t> May</a:t>
            </a:r>
            <a:r>
              <a:rPr lang="en-GB" sz="2000" dirty="0">
                <a:latin typeface="Sassoon Infant Std" panose="020B0503020103030203" pitchFamily="34" charset="0"/>
              </a:rPr>
              <a:t>. </a:t>
            </a:r>
          </a:p>
          <a:p>
            <a:pPr marL="114300" indent="0">
              <a:buFont typeface="Arial" panose="020B0604020202020204" pitchFamily="34" charset="0"/>
              <a:buNone/>
            </a:pPr>
            <a:r>
              <a:rPr lang="en-GB" sz="2000" dirty="0">
                <a:latin typeface="Sassoon Infant Std" panose="020B0503020103030203" pitchFamily="34" charset="0"/>
              </a:rPr>
              <a:t>These tests have a total of </a:t>
            </a:r>
            <a:r>
              <a:rPr lang="en-GB" sz="2000" dirty="0">
                <a:solidFill>
                  <a:srgbClr val="283593"/>
                </a:solidFill>
                <a:latin typeface="Sassoon Infant Std" panose="020B0503020103030203" pitchFamily="34" charset="0"/>
              </a:rPr>
              <a:t>35 marks</a:t>
            </a:r>
            <a:r>
              <a:rPr lang="en-GB" sz="2000" dirty="0">
                <a:latin typeface="Sassoon Infant Std" panose="020B0503020103030203" pitchFamily="34" charset="0"/>
              </a:rPr>
              <a:t> each and lasts for </a:t>
            </a:r>
            <a:r>
              <a:rPr lang="en-GB" sz="2000" dirty="0">
                <a:solidFill>
                  <a:srgbClr val="283593"/>
                </a:solidFill>
                <a:latin typeface="Sassoon Infant Std" panose="020B0503020103030203" pitchFamily="34" charset="0"/>
              </a:rPr>
              <a:t>40 minutes</a:t>
            </a:r>
            <a:r>
              <a:rPr lang="en-GB" sz="2000" dirty="0">
                <a:latin typeface="Sassoon Infant Std" panose="020B0503020103030203" pitchFamily="34" charset="0"/>
              </a:rPr>
              <a:t> each.  </a:t>
            </a:r>
          </a:p>
          <a:p>
            <a:pPr marL="114300" indent="0">
              <a:buFont typeface="Arial" panose="020B0604020202020204" pitchFamily="34" charset="0"/>
              <a:buNone/>
            </a:pPr>
            <a:endParaRPr lang="en-GB" sz="2000" dirty="0">
              <a:latin typeface="Sassoon Infant Std" panose="020B0503020103030203" pitchFamily="34" charset="0"/>
            </a:endParaRPr>
          </a:p>
          <a:p>
            <a:pPr marL="114300" indent="0">
              <a:buFont typeface="Arial" panose="020B0604020202020204" pitchFamily="34" charset="0"/>
              <a:buNone/>
            </a:pPr>
            <a:r>
              <a:rPr lang="en-GB" sz="2000" dirty="0">
                <a:latin typeface="Sassoon Infant Std" panose="020B0503020103030203" pitchFamily="34" charset="0"/>
              </a:rPr>
              <a:t>These papers require children to demonstrate their mathematical knowledge and skills, as well as their ability to solve problems and their mathematical reasoning. They cover a wide range of mathematical topics from key stage 2 including,</a:t>
            </a:r>
          </a:p>
          <a:p>
            <a:r>
              <a:rPr lang="en-GB" sz="2000" dirty="0">
                <a:solidFill>
                  <a:srgbClr val="283593"/>
                </a:solidFill>
                <a:latin typeface="Sassoon Infant Std" panose="020B0503020103030203" pitchFamily="34" charset="0"/>
              </a:rPr>
              <a:t>Number and place value (including Roman numerals);</a:t>
            </a:r>
          </a:p>
          <a:p>
            <a:r>
              <a:rPr lang="en-GB" sz="2000" dirty="0">
                <a:solidFill>
                  <a:srgbClr val="283593"/>
                </a:solidFill>
                <a:latin typeface="Sassoon Infant Std" panose="020B0503020103030203" pitchFamily="34" charset="0"/>
              </a:rPr>
              <a:t>The four operations;</a:t>
            </a:r>
          </a:p>
          <a:p>
            <a:r>
              <a:rPr lang="en-GB" sz="2000" dirty="0">
                <a:solidFill>
                  <a:srgbClr val="283593"/>
                </a:solidFill>
                <a:latin typeface="Sassoon Infant Std" panose="020B0503020103030203" pitchFamily="34" charset="0"/>
              </a:rPr>
              <a:t>Geometry (properties of shape, position and direction);</a:t>
            </a:r>
          </a:p>
          <a:p>
            <a:r>
              <a:rPr lang="en-GB" sz="2000" dirty="0">
                <a:solidFill>
                  <a:srgbClr val="283593"/>
                </a:solidFill>
                <a:latin typeface="Sassoon Infant Std" panose="020B0503020103030203" pitchFamily="34" charset="0"/>
              </a:rPr>
              <a:t>Statistics;</a:t>
            </a:r>
          </a:p>
          <a:p>
            <a:r>
              <a:rPr lang="en-GB" sz="2000" dirty="0">
                <a:solidFill>
                  <a:srgbClr val="283593"/>
                </a:solidFill>
                <a:latin typeface="Sassoon Infant Std" panose="020B0503020103030203" pitchFamily="34" charset="0"/>
              </a:rPr>
              <a:t>Measurement (length, perimeter, mass, volume, time, money);</a:t>
            </a:r>
          </a:p>
          <a:p>
            <a:r>
              <a:rPr lang="en-GB" sz="2000" dirty="0">
                <a:solidFill>
                  <a:srgbClr val="283593"/>
                </a:solidFill>
                <a:latin typeface="Sassoon Infant Std" panose="020B0503020103030203" pitchFamily="34" charset="0"/>
              </a:rPr>
              <a:t>Algebra;</a:t>
            </a:r>
          </a:p>
          <a:p>
            <a:r>
              <a:rPr lang="en-GB" sz="2000" dirty="0">
                <a:solidFill>
                  <a:srgbClr val="283593"/>
                </a:solidFill>
                <a:latin typeface="Sassoon Infant Std" panose="020B0503020103030203" pitchFamily="34" charset="0"/>
              </a:rPr>
              <a:t>Ratio and proportion;</a:t>
            </a:r>
          </a:p>
          <a:p>
            <a:r>
              <a:rPr lang="en-GB" sz="2000" dirty="0">
                <a:solidFill>
                  <a:srgbClr val="283593"/>
                </a:solidFill>
                <a:latin typeface="Sassoon Infant Std" panose="020B0503020103030203" pitchFamily="34" charset="0"/>
              </a:rPr>
              <a:t>Fractions, decimals and percentages. </a:t>
            </a:r>
          </a:p>
        </p:txBody>
      </p:sp>
    </p:spTree>
    <p:extLst>
      <p:ext uri="{BB962C8B-B14F-4D97-AF65-F5344CB8AC3E}">
        <p14:creationId xmlns:p14="http://schemas.microsoft.com/office/powerpoint/2010/main" val="27248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51111-24EC-5144-BC96-5FE0ABCFE385}"/>
              </a:ext>
            </a:extLst>
          </p:cNvPr>
          <p:cNvPicPr>
            <a:picLocks noChangeAspect="1"/>
          </p:cNvPicPr>
          <p:nvPr/>
        </p:nvPicPr>
        <p:blipFill>
          <a:blip r:embed="rId2"/>
          <a:stretch>
            <a:fillRect/>
          </a:stretch>
        </p:blipFill>
        <p:spPr>
          <a:xfrm>
            <a:off x="-15473" y="1363703"/>
            <a:ext cx="6531483" cy="289251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3"/>
          <a:stretch>
            <a:fillRect/>
          </a:stretch>
        </p:blipFill>
        <p:spPr>
          <a:xfrm>
            <a:off x="6355080" y="5442903"/>
            <a:ext cx="5577840" cy="1415097"/>
          </a:xfrm>
          <a:prstGeom prst="rect">
            <a:avLst/>
          </a:prstGeom>
        </p:spPr>
      </p:pic>
      <p:pic>
        <p:nvPicPr>
          <p:cNvPr id="3" name="Picture 2">
            <a:extLst>
              <a:ext uri="{FF2B5EF4-FFF2-40B4-BE49-F238E27FC236}">
                <a16:creationId xmlns:a16="http://schemas.microsoft.com/office/drawing/2014/main" id="{7B787236-F1F7-4C4A-A28E-69C19131A012}"/>
              </a:ext>
            </a:extLst>
          </p:cNvPr>
          <p:cNvPicPr>
            <a:picLocks noChangeAspect="1"/>
          </p:cNvPicPr>
          <p:nvPr/>
        </p:nvPicPr>
        <p:blipFill>
          <a:blip r:embed="rId4"/>
          <a:stretch>
            <a:fillRect/>
          </a:stretch>
        </p:blipFill>
        <p:spPr>
          <a:xfrm>
            <a:off x="5868155" y="2437128"/>
            <a:ext cx="6299528" cy="3005775"/>
          </a:xfrm>
          <a:prstGeom prst="rect">
            <a:avLst/>
          </a:prstGeom>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4000450E-C71B-47FF-800C-2C2D9F6BF090}"/>
              </a:ext>
            </a:extLst>
          </p:cNvPr>
          <p:cNvSpPr txBox="1">
            <a:spLocks/>
          </p:cNvSpPr>
          <p:nvPr/>
        </p:nvSpPr>
        <p:spPr>
          <a:xfrm>
            <a:off x="217850" y="207250"/>
            <a:ext cx="1185223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Papers 2 (Reasoning)</a:t>
            </a:r>
          </a:p>
        </p:txBody>
      </p:sp>
      <p:sp>
        <p:nvSpPr>
          <p:cNvPr id="6" name="Text Placeholder 2">
            <a:extLst>
              <a:ext uri="{FF2B5EF4-FFF2-40B4-BE49-F238E27FC236}">
                <a16:creationId xmlns:a16="http://schemas.microsoft.com/office/drawing/2014/main" id="{9912E2BE-9B62-4ADB-B867-2B967DE309B2}"/>
              </a:ext>
            </a:extLst>
          </p:cNvPr>
          <p:cNvSpPr txBox="1">
            <a:spLocks/>
          </p:cNvSpPr>
          <p:nvPr/>
        </p:nvSpPr>
        <p:spPr>
          <a:xfrm>
            <a:off x="0" y="855117"/>
            <a:ext cx="8520600" cy="4347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b="1" dirty="0">
                <a:latin typeface="Sassoon Infant Std" panose="020B0503020103030203" pitchFamily="34" charset="0"/>
              </a:rPr>
              <a:t>Example questions:</a:t>
            </a:r>
          </a:p>
        </p:txBody>
      </p:sp>
      <p:sp>
        <p:nvSpPr>
          <p:cNvPr id="8" name="Text Placeholder 2">
            <a:extLst>
              <a:ext uri="{FF2B5EF4-FFF2-40B4-BE49-F238E27FC236}">
                <a16:creationId xmlns:a16="http://schemas.microsoft.com/office/drawing/2014/main" id="{9B39232F-C961-4FFC-B099-8023916A0EC2}"/>
              </a:ext>
            </a:extLst>
          </p:cNvPr>
          <p:cNvSpPr txBox="1">
            <a:spLocks/>
          </p:cNvSpPr>
          <p:nvPr/>
        </p:nvSpPr>
        <p:spPr>
          <a:xfrm>
            <a:off x="4130307" y="3626426"/>
            <a:ext cx="1486722"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2800" b="1" dirty="0">
                <a:latin typeface="Sassoon Infant Std" panose="020B0503020103030203" pitchFamily="34" charset="0"/>
              </a:rPr>
              <a:t>2.25</a:t>
            </a:r>
            <a:endParaRPr lang="en-GB" sz="2800" b="1" u="sng" dirty="0">
              <a:latin typeface="Sassoon Infant Std" panose="020B0503020103030203" pitchFamily="34" charset="0"/>
            </a:endParaRP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10707658" y="455957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800" b="1" i="1" dirty="0" smtClean="0">
                              <a:latin typeface="Cambria Math" panose="02040503050406030204" pitchFamily="18" charset="0"/>
                            </a:rPr>
                          </m:ctrlPr>
                        </m:fPr>
                        <m:num>
                          <m:r>
                            <m:rPr>
                              <m:nor/>
                            </m:rPr>
                            <a:rPr lang="en-GB" sz="1800" b="1" i="0" dirty="0" smtClean="0">
                              <a:latin typeface="Sassoon Infant Std" panose="020B0503020103030203" pitchFamily="34" charset="0"/>
                              <a:cs typeface="Arial" panose="020B0604020202020204" pitchFamily="34" charset="0"/>
                            </a:rPr>
                            <m:t>6</m:t>
                          </m:r>
                        </m:num>
                        <m:den>
                          <m:r>
                            <m:rPr>
                              <m:nor/>
                            </m:rPr>
                            <a:rPr lang="en-GB" sz="1800" b="1" i="0" dirty="0" smtClean="0">
                              <a:latin typeface="Sassoon Infant Std" panose="020B0503020103030203" pitchFamily="34" charset="0"/>
                              <a:cs typeface="Arial" panose="020B0604020202020204" pitchFamily="34" charset="0"/>
                            </a:rPr>
                            <m:t>10</m:t>
                          </m:r>
                        </m:den>
                      </m:f>
                    </m:oMath>
                  </m:oMathPara>
                </a14:m>
                <a:endParaRPr lang="en-GB" sz="1800" b="1" dirty="0">
                  <a:latin typeface="Sassoon Infant Std" panose="020B0503020103030203"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10707658" y="4559571"/>
                <a:ext cx="508000" cy="503615"/>
              </a:xfrm>
              <a:prstGeom prst="rect">
                <a:avLst/>
              </a:prstGeom>
              <a:blipFill>
                <a:blip r:embed="rId5"/>
                <a:stretch>
                  <a:fillRect b="-2168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2576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sp>
        <p:nvSpPr>
          <p:cNvPr id="3" name="Title 1">
            <a:extLst>
              <a:ext uri="{FF2B5EF4-FFF2-40B4-BE49-F238E27FC236}">
                <a16:creationId xmlns:a16="http://schemas.microsoft.com/office/drawing/2014/main" id="{5383D122-6C0B-4951-BAA6-DF8D385E784F}"/>
              </a:ext>
            </a:extLst>
          </p:cNvPr>
          <p:cNvSpPr txBox="1">
            <a:spLocks/>
          </p:cNvSpPr>
          <p:nvPr/>
        </p:nvSpPr>
        <p:spPr>
          <a:xfrm>
            <a:off x="217849" y="207250"/>
            <a:ext cx="11879557"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a:solidFill>
                  <a:srgbClr val="7F2236"/>
                </a:solidFill>
                <a:latin typeface="Sassoon Infant Std" panose="020B0503020103030203" pitchFamily="34" charset="0"/>
              </a:rPr>
              <a:t>Maths Papers 2 (Reasoning)</a:t>
            </a:r>
          </a:p>
        </p:txBody>
      </p:sp>
      <p:sp>
        <p:nvSpPr>
          <p:cNvPr id="4" name="Text Placeholder 2">
            <a:extLst>
              <a:ext uri="{FF2B5EF4-FFF2-40B4-BE49-F238E27FC236}">
                <a16:creationId xmlns:a16="http://schemas.microsoft.com/office/drawing/2014/main" id="{C7E0621A-5ECF-4B52-9DA2-C1DC231B1D43}"/>
              </a:ext>
            </a:extLst>
          </p:cNvPr>
          <p:cNvSpPr txBox="1">
            <a:spLocks/>
          </p:cNvSpPr>
          <p:nvPr/>
        </p:nvSpPr>
        <p:spPr>
          <a:xfrm>
            <a:off x="311700" y="739303"/>
            <a:ext cx="8520600" cy="39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b="1" dirty="0">
                <a:latin typeface="Sassoon Infant Std" panose="020B0503020103030203" pitchFamily="34" charset="0"/>
              </a:rPr>
              <a:t>Example question:</a:t>
            </a:r>
          </a:p>
        </p:txBody>
      </p:sp>
      <p:pic>
        <p:nvPicPr>
          <p:cNvPr id="6" name="Picture 5">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416203" y="1504499"/>
            <a:ext cx="5170149" cy="506674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5481849" y="1230179"/>
            <a:ext cx="6615558" cy="3198129"/>
          </a:xfrm>
          <a:prstGeom prst="rect">
            <a:avLst/>
          </a:prstGeom>
        </p:spPr>
      </p:pic>
    </p:spTree>
    <p:extLst>
      <p:ext uri="{BB962C8B-B14F-4D97-AF65-F5344CB8AC3E}">
        <p14:creationId xmlns:p14="http://schemas.microsoft.com/office/powerpoint/2010/main" val="20287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5080" y="5442903"/>
            <a:ext cx="5577840" cy="1415097"/>
          </a:xfrm>
          <a:prstGeom prst="rect">
            <a:avLst/>
          </a:prstGeom>
        </p:spPr>
      </p:pic>
      <p:sp>
        <p:nvSpPr>
          <p:cNvPr id="3" name="Title 1">
            <a:extLst>
              <a:ext uri="{FF2B5EF4-FFF2-40B4-BE49-F238E27FC236}">
                <a16:creationId xmlns:a16="http://schemas.microsoft.com/office/drawing/2014/main" id="{A931B67F-2B47-46E8-95AC-2EDB0735F6E3}"/>
              </a:ext>
            </a:extLst>
          </p:cNvPr>
          <p:cNvSpPr txBox="1">
            <a:spLocks/>
          </p:cNvSpPr>
          <p:nvPr/>
        </p:nvSpPr>
        <p:spPr>
          <a:xfrm>
            <a:off x="217850" y="207250"/>
            <a:ext cx="1171507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Maths Papers 3 (Reasoning)</a:t>
            </a:r>
          </a:p>
        </p:txBody>
      </p:sp>
      <p:sp>
        <p:nvSpPr>
          <p:cNvPr id="4" name="Text Placeholder 2">
            <a:extLst>
              <a:ext uri="{FF2B5EF4-FFF2-40B4-BE49-F238E27FC236}">
                <a16:creationId xmlns:a16="http://schemas.microsoft.com/office/drawing/2014/main" id="{0121D635-F6AC-49E5-8C26-737CF574BAB2}"/>
              </a:ext>
            </a:extLst>
          </p:cNvPr>
          <p:cNvSpPr txBox="1">
            <a:spLocks/>
          </p:cNvSpPr>
          <p:nvPr/>
        </p:nvSpPr>
        <p:spPr>
          <a:xfrm>
            <a:off x="209861" y="1174079"/>
            <a:ext cx="8520600" cy="434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b="1" dirty="0">
                <a:latin typeface="Sassoon Infant Std" panose="020B0503020103030203" pitchFamily="34" charset="0"/>
              </a:rPr>
              <a:t>Example questions:</a:t>
            </a:r>
          </a:p>
        </p:txBody>
      </p:sp>
      <p:pic>
        <p:nvPicPr>
          <p:cNvPr id="6" name="Picture 5">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09861" y="2172994"/>
            <a:ext cx="5979421" cy="425393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6189282" y="1363098"/>
            <a:ext cx="5909435" cy="38907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90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6048D09-8212-4940-A569-83B8A8554B68}"/>
              </a:ext>
            </a:extLst>
          </p:cNvPr>
          <p:cNvSpPr txBox="1">
            <a:spLocks/>
          </p:cNvSpPr>
          <p:nvPr/>
        </p:nvSpPr>
        <p:spPr>
          <a:xfrm>
            <a:off x="113197" y="-199768"/>
            <a:ext cx="5981278" cy="168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u="sng" dirty="0">
                <a:latin typeface="Sassoon Infant Std" panose="020B0503020103030203" pitchFamily="34" charset="0"/>
              </a:rPr>
              <a:t>What are the SATs? </a:t>
            </a:r>
          </a:p>
        </p:txBody>
      </p:sp>
      <p:sp>
        <p:nvSpPr>
          <p:cNvPr id="4" name="Text Placeholder 2">
            <a:extLst>
              <a:ext uri="{FF2B5EF4-FFF2-40B4-BE49-F238E27FC236}">
                <a16:creationId xmlns:a16="http://schemas.microsoft.com/office/drawing/2014/main" id="{56103980-1C0A-42FB-A6A8-22E664322B67}"/>
              </a:ext>
            </a:extLst>
          </p:cNvPr>
          <p:cNvSpPr txBox="1">
            <a:spLocks/>
          </p:cNvSpPr>
          <p:nvPr/>
        </p:nvSpPr>
        <p:spPr>
          <a:xfrm>
            <a:off x="260260" y="1484870"/>
            <a:ext cx="6094475" cy="5046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Sassoon Infant Std" panose="020B0503020103030203" pitchFamily="34" charset="0"/>
              </a:rPr>
              <a:t>   SATs are the </a:t>
            </a:r>
            <a:r>
              <a:rPr lang="en-US" sz="3200" dirty="0" err="1">
                <a:latin typeface="Sassoon Infant Std" panose="020B0503020103030203" pitchFamily="34" charset="0"/>
              </a:rPr>
              <a:t>Standardised</a:t>
            </a:r>
            <a:r>
              <a:rPr lang="en-US" sz="3200" dirty="0">
                <a:latin typeface="Sassoon Infant Std" panose="020B0503020103030203" pitchFamily="34" charset="0"/>
              </a:rPr>
              <a:t> Assessment Tests that are given to children at the end of Key Stage 2. </a:t>
            </a:r>
          </a:p>
          <a:p>
            <a:pPr indent="0" algn="ctr">
              <a:spcBef>
                <a:spcPts val="0"/>
              </a:spcBef>
              <a:buClr>
                <a:srgbClr val="595959"/>
              </a:buClr>
              <a:buSzPts val="1800"/>
              <a:buNone/>
              <a:defRPr/>
            </a:pPr>
            <a:endParaRPr lang="en-US" sz="3200" dirty="0">
              <a:latin typeface="Sassoon Infant Std" panose="020B0503020103030203" pitchFamily="34" charset="0"/>
              <a:sym typeface="Nunito"/>
            </a:endParaRPr>
          </a:p>
          <a:p>
            <a:pPr indent="0" algn="ctr">
              <a:spcBef>
                <a:spcPts val="0"/>
              </a:spcBef>
              <a:buClr>
                <a:srgbClr val="595959"/>
              </a:buClr>
              <a:buSzPts val="1800"/>
              <a:buNone/>
              <a:defRPr/>
            </a:pPr>
            <a:endParaRPr lang="en-US" sz="3200" dirty="0">
              <a:latin typeface="Sassoon Infant Std" panose="020B0503020103030203" pitchFamily="34" charset="0"/>
              <a:sym typeface="Nunito"/>
            </a:endParaRPr>
          </a:p>
          <a:p>
            <a:pPr indent="0" algn="ctr">
              <a:spcBef>
                <a:spcPts val="0"/>
              </a:spcBef>
              <a:buClr>
                <a:srgbClr val="595959"/>
              </a:buClr>
              <a:buSzPts val="1800"/>
              <a:buNone/>
              <a:defRPr/>
            </a:pPr>
            <a:r>
              <a:rPr lang="en-US" sz="3200" dirty="0">
                <a:latin typeface="Sassoon Infant Std" panose="020B0503020103030203" pitchFamily="34" charset="0"/>
                <a:sym typeface="Nunito"/>
              </a:rPr>
              <a:t>*Writing is assessed using evidence collected throughout Year 6. There is no Year 6 SATs writing test.*</a:t>
            </a:r>
          </a:p>
          <a:p>
            <a:pPr marL="0" indent="0">
              <a:spcBef>
                <a:spcPts val="0"/>
              </a:spcBef>
              <a:buClr>
                <a:srgbClr val="595959"/>
              </a:buClr>
              <a:buSzPts val="1800"/>
              <a:buNone/>
              <a:defRPr/>
            </a:pPr>
            <a:endParaRPr lang="en-US" sz="2000" dirty="0">
              <a:sym typeface="Nunito"/>
            </a:endParaRPr>
          </a:p>
        </p:txBody>
      </p:sp>
      <p:pic>
        <p:nvPicPr>
          <p:cNvPr id="2" name="Picture 1" descr="A close-up of a logo&#10;&#10;Description automatically generated"/>
          <p:cNvPicPr>
            <a:picLocks noChangeAspect="1"/>
          </p:cNvPicPr>
          <p:nvPr/>
        </p:nvPicPr>
        <p:blipFill>
          <a:blip r:embed="rId2"/>
          <a:stretch>
            <a:fillRect/>
          </a:stretch>
        </p:blipFill>
        <p:spPr>
          <a:xfrm>
            <a:off x="8530541" y="0"/>
            <a:ext cx="3467851" cy="879793"/>
          </a:xfrm>
          <a:prstGeom prst="rect">
            <a:avLst/>
          </a:prstGeom>
        </p:spPr>
      </p:pic>
      <p:pic>
        <p:nvPicPr>
          <p:cNvPr id="6" name="Picture 5" descr="A blue screen with text and numbers&#10;&#10;Description automatically generated with medium confidence">
            <a:extLst>
              <a:ext uri="{FF2B5EF4-FFF2-40B4-BE49-F238E27FC236}">
                <a16:creationId xmlns:a16="http://schemas.microsoft.com/office/drawing/2014/main" id="{06FB15DB-B08F-FA3A-5A18-356EA2D5D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455" y="879793"/>
            <a:ext cx="4684481" cy="6025060"/>
          </a:xfrm>
          <a:prstGeom prst="rect">
            <a:avLst/>
          </a:prstGeom>
        </p:spPr>
      </p:pic>
    </p:spTree>
    <p:extLst>
      <p:ext uri="{BB962C8B-B14F-4D97-AF65-F5344CB8AC3E}">
        <p14:creationId xmlns:p14="http://schemas.microsoft.com/office/powerpoint/2010/main" val="155381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txBox="1">
            <a:spLocks/>
          </p:cNvSpPr>
          <p:nvPr/>
        </p:nvSpPr>
        <p:spPr>
          <a:xfrm>
            <a:off x="217850" y="207250"/>
            <a:ext cx="11826104"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SATs Week in School</a:t>
            </a:r>
          </a:p>
        </p:txBody>
      </p:sp>
      <p:sp>
        <p:nvSpPr>
          <p:cNvPr id="3" name="Text Placeholder 2">
            <a:extLst>
              <a:ext uri="{FF2B5EF4-FFF2-40B4-BE49-F238E27FC236}">
                <a16:creationId xmlns:a16="http://schemas.microsoft.com/office/drawing/2014/main" id="{85A2505B-3844-4AD7-B2E2-D185A589BEE8}"/>
              </a:ext>
            </a:extLst>
          </p:cNvPr>
          <p:cNvSpPr txBox="1">
            <a:spLocks/>
          </p:cNvSpPr>
          <p:nvPr/>
        </p:nvSpPr>
        <p:spPr>
          <a:xfrm>
            <a:off x="217850" y="1274879"/>
            <a:ext cx="11523249" cy="5465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3200" dirty="0">
                <a:solidFill>
                  <a:srgbClr val="7F2236"/>
                </a:solidFill>
                <a:latin typeface="Sassoon Infant Std" panose="020B0503020103030203" pitchFamily="34" charset="0"/>
              </a:rPr>
              <a:t>Early Breakfast Club everyday  – come in early and have a great breakfast provided for free and some extra time with the teachers before the tests.</a:t>
            </a:r>
          </a:p>
          <a:p>
            <a:pPr marL="114300" indent="0">
              <a:buFont typeface="Arial" panose="020B0604020202020204" pitchFamily="34" charset="0"/>
              <a:buNone/>
            </a:pPr>
            <a:endParaRPr lang="en-GB" sz="3200" dirty="0">
              <a:solidFill>
                <a:srgbClr val="7F2236"/>
              </a:solidFill>
              <a:latin typeface="Sassoon Infant Std" panose="020B0503020103030203" pitchFamily="34" charset="0"/>
            </a:endParaRPr>
          </a:p>
          <a:p>
            <a:pPr marL="114300" indent="0">
              <a:buFont typeface="Arial" panose="020B0604020202020204" pitchFamily="34" charset="0"/>
              <a:buNone/>
            </a:pPr>
            <a:r>
              <a:rPr lang="en-GB" sz="3200" dirty="0">
                <a:latin typeface="Sassoon Infant Std" panose="020B0503020103030203" pitchFamily="34" charset="0"/>
              </a:rPr>
              <a:t>Early nights and healthy brain food.</a:t>
            </a:r>
          </a:p>
          <a:p>
            <a:pPr marL="114300" indent="0">
              <a:buFont typeface="Arial" panose="020B0604020202020204" pitchFamily="34" charset="0"/>
              <a:buNone/>
            </a:pPr>
            <a:endParaRPr lang="en-GB" sz="3200" dirty="0">
              <a:latin typeface="Sassoon Infant Std" panose="020B0503020103030203" pitchFamily="34" charset="0"/>
            </a:endParaRPr>
          </a:p>
          <a:p>
            <a:pPr marL="114300" indent="0">
              <a:buFont typeface="Arial" panose="020B0604020202020204" pitchFamily="34" charset="0"/>
              <a:buNone/>
            </a:pPr>
            <a:r>
              <a:rPr lang="en-GB" sz="3200" dirty="0">
                <a:solidFill>
                  <a:srgbClr val="7F2236"/>
                </a:solidFill>
                <a:latin typeface="Sassoon Infant Std" panose="020B0503020103030203" pitchFamily="34" charset="0"/>
              </a:rPr>
              <a:t>Monday – Thursday Tests</a:t>
            </a:r>
          </a:p>
          <a:p>
            <a:pPr marL="114300" indent="0">
              <a:buFont typeface="Arial" panose="020B0604020202020204" pitchFamily="34" charset="0"/>
              <a:buNone/>
            </a:pPr>
            <a:endParaRPr lang="en-GB" sz="3200" dirty="0">
              <a:latin typeface="Sassoon Infant Std" panose="020B0503020103030203" pitchFamily="34" charset="0"/>
            </a:endParaRPr>
          </a:p>
          <a:p>
            <a:pPr marL="114300" indent="0">
              <a:buFont typeface="Arial" panose="020B0604020202020204" pitchFamily="34" charset="0"/>
              <a:buNone/>
            </a:pPr>
            <a:r>
              <a:rPr lang="en-GB" sz="3200" dirty="0">
                <a:latin typeface="Sassoon Infant Std" panose="020B0503020103030203" pitchFamily="34" charset="0"/>
              </a:rPr>
              <a:t>Friday Fun</a:t>
            </a:r>
          </a:p>
          <a:p>
            <a:pPr marL="114300" indent="0">
              <a:buFont typeface="Arial" panose="020B0604020202020204" pitchFamily="34" charset="0"/>
              <a:buNone/>
            </a:pPr>
            <a:endParaRPr lang="en-GB" sz="2400" dirty="0">
              <a:solidFill>
                <a:srgbClr val="7F2236"/>
              </a:solidFill>
              <a:latin typeface="Sassoon Infant Std" panose="020B0503020103030203" pitchFamily="34" charset="0"/>
            </a:endParaRPr>
          </a:p>
        </p:txBody>
      </p:sp>
      <p:pic>
        <p:nvPicPr>
          <p:cNvPr id="5" name="Picture 4">
            <a:extLst>
              <a:ext uri="{FF2B5EF4-FFF2-40B4-BE49-F238E27FC236}">
                <a16:creationId xmlns:a16="http://schemas.microsoft.com/office/drawing/2014/main" id="{78037B40-D7F7-401C-9B85-D65D98241C39}"/>
              </a:ext>
            </a:extLst>
          </p:cNvPr>
          <p:cNvPicPr>
            <a:picLocks noChangeAspect="1"/>
          </p:cNvPicPr>
          <p:nvPr/>
        </p:nvPicPr>
        <p:blipFill>
          <a:blip r:embed="rId2"/>
          <a:stretch>
            <a:fillRect/>
          </a:stretch>
        </p:blipFill>
        <p:spPr>
          <a:xfrm>
            <a:off x="6355080" y="5442903"/>
            <a:ext cx="5577840" cy="1415097"/>
          </a:xfrm>
          <a:prstGeom prst="rect">
            <a:avLst/>
          </a:prstGeom>
        </p:spPr>
      </p:pic>
    </p:spTree>
    <p:extLst>
      <p:ext uri="{BB962C8B-B14F-4D97-AF65-F5344CB8AC3E}">
        <p14:creationId xmlns:p14="http://schemas.microsoft.com/office/powerpoint/2010/main" val="217014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txBox="1">
            <a:spLocks/>
          </p:cNvSpPr>
          <p:nvPr/>
        </p:nvSpPr>
        <p:spPr>
          <a:xfrm>
            <a:off x="217850" y="207250"/>
            <a:ext cx="11826104"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txBox="1">
            <a:spLocks/>
          </p:cNvSpPr>
          <p:nvPr/>
        </p:nvSpPr>
        <p:spPr>
          <a:xfrm>
            <a:off x="217850" y="1274879"/>
            <a:ext cx="11523249" cy="5465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150000"/>
              </a:lnSpc>
              <a:buFont typeface="Arial" panose="020B0604020202020204" pitchFamily="34" charset="0"/>
              <a:buNone/>
            </a:pPr>
            <a:r>
              <a:rPr lang="en-GB" sz="2000" b="1" u="sng" dirty="0">
                <a:latin typeface="Sassoon Infant Std" panose="020B0503020103030203" pitchFamily="34" charset="0"/>
              </a:rPr>
              <a:t>Tips:</a:t>
            </a:r>
          </a:p>
          <a:p>
            <a:pPr>
              <a:lnSpc>
                <a:spcPct val="150000"/>
              </a:lnSpc>
            </a:pPr>
            <a:r>
              <a:rPr lang="en-GB" sz="2000" dirty="0">
                <a:latin typeface="Sassoon Infant Std" panose="020B0503020103030203" pitchFamily="34" charset="0"/>
              </a:rPr>
              <a:t>Talk to your child’s class teacher if you have any concerns rather than worry your child.</a:t>
            </a:r>
          </a:p>
          <a:p>
            <a:pPr>
              <a:lnSpc>
                <a:spcPct val="150000"/>
              </a:lnSpc>
            </a:pPr>
            <a:r>
              <a:rPr lang="en-GB" sz="2000" dirty="0">
                <a:solidFill>
                  <a:srgbClr val="7F2236"/>
                </a:solidFill>
                <a:latin typeface="Sassoon Infant Std" panose="020B0503020103030203" pitchFamily="34" charset="0"/>
              </a:rPr>
              <a:t>Encourage your child to talk to their teacher or a trusted adult (including yourself) about their anxieties. Don’t forget that a small amount of anxiety is normal and not harmful.</a:t>
            </a:r>
          </a:p>
          <a:p>
            <a:pPr>
              <a:lnSpc>
                <a:spcPct val="150000"/>
              </a:lnSpc>
            </a:pPr>
            <a:r>
              <a:rPr lang="en-GB" sz="2000" dirty="0">
                <a:latin typeface="Sassoon Infant Std" panose="020B0503020103030203" pitchFamily="34" charset="0"/>
              </a:rPr>
              <a:t>Give your child a quiet, distraction free space to complete homework or study.</a:t>
            </a:r>
          </a:p>
          <a:p>
            <a:pPr>
              <a:lnSpc>
                <a:spcPct val="150000"/>
              </a:lnSpc>
            </a:pPr>
            <a:r>
              <a:rPr lang="en-GB" sz="2000" dirty="0">
                <a:solidFill>
                  <a:srgbClr val="7F2236"/>
                </a:solidFill>
                <a:latin typeface="Sassoon Infant Std" panose="020B0503020103030203" pitchFamily="34" charset="0"/>
              </a:rPr>
              <a:t>Give your child time to go outside and reduce screen time.</a:t>
            </a:r>
          </a:p>
          <a:p>
            <a:pPr>
              <a:lnSpc>
                <a:spcPct val="150000"/>
              </a:lnSpc>
            </a:pPr>
            <a:r>
              <a:rPr lang="en-GB" sz="2000" dirty="0">
                <a:latin typeface="Sassoon Infant Std" panose="020B0503020103030203" pitchFamily="34" charset="0"/>
              </a:rPr>
              <a:t>Ensure your child is eating and drinking well and getting a good amount of sleep.</a:t>
            </a:r>
          </a:p>
          <a:p>
            <a:pPr>
              <a:lnSpc>
                <a:spcPct val="150000"/>
              </a:lnSpc>
            </a:pPr>
            <a:r>
              <a:rPr lang="en-GB" sz="2000" dirty="0">
                <a:solidFill>
                  <a:srgbClr val="7F2236"/>
                </a:solidFill>
                <a:latin typeface="Sassoon Infant Std" panose="020B0503020103030203" pitchFamily="34" charset="0"/>
              </a:rPr>
              <a:t>Plan something nice and fun for the weekends before and after SATs. This will help them to relax before the SATs and give them something to look forward to after. </a:t>
            </a:r>
          </a:p>
        </p:txBody>
      </p:sp>
    </p:spTree>
    <p:extLst>
      <p:ext uri="{BB962C8B-B14F-4D97-AF65-F5344CB8AC3E}">
        <p14:creationId xmlns:p14="http://schemas.microsoft.com/office/powerpoint/2010/main" val="22767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txBox="1">
            <a:spLocks/>
          </p:cNvSpPr>
          <p:nvPr/>
        </p:nvSpPr>
        <p:spPr>
          <a:xfrm>
            <a:off x="217850" y="207250"/>
            <a:ext cx="118803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Things to remember about SATs</a:t>
            </a:r>
          </a:p>
        </p:txBody>
      </p:sp>
      <p:sp>
        <p:nvSpPr>
          <p:cNvPr id="3" name="Text Placeholder 2">
            <a:extLst>
              <a:ext uri="{FF2B5EF4-FFF2-40B4-BE49-F238E27FC236}">
                <a16:creationId xmlns:a16="http://schemas.microsoft.com/office/drawing/2014/main" id="{8981A03E-9C71-4396-B72D-1E59472BC720}"/>
              </a:ext>
            </a:extLst>
          </p:cNvPr>
          <p:cNvSpPr txBox="1">
            <a:spLocks/>
          </p:cNvSpPr>
          <p:nvPr/>
        </p:nvSpPr>
        <p:spPr>
          <a:xfrm>
            <a:off x="217850" y="1405507"/>
            <a:ext cx="11880300"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GB" sz="2400" dirty="0">
                <a:solidFill>
                  <a:srgbClr val="283593"/>
                </a:solidFill>
                <a:latin typeface="Sassoon Infant Std" panose="020B0503020103030203" pitchFamily="34" charset="0"/>
              </a:rPr>
              <a:t>SATs focus on what children know about Maths and English. </a:t>
            </a:r>
          </a:p>
          <a:p>
            <a:pPr marL="114300" indent="0">
              <a:buFont typeface="Arial" panose="020B0604020202020204" pitchFamily="34" charset="0"/>
              <a:buNone/>
            </a:pPr>
            <a:r>
              <a:rPr lang="en-GB" sz="2400" dirty="0">
                <a:latin typeface="Sassoon Infant Std" panose="020B0503020103030203" pitchFamily="34" charset="0"/>
              </a:rPr>
              <a:t>They will not reflect how talented they are at science, geography, art, PE…, and they certainly won’t highlight all of their amazing personal characteristics.</a:t>
            </a:r>
          </a:p>
          <a:p>
            <a:pPr marL="114300" indent="0">
              <a:buFont typeface="Arial" panose="020B0604020202020204" pitchFamily="34" charset="0"/>
              <a:buNone/>
            </a:pPr>
            <a:endParaRPr lang="en-GB" sz="2400" dirty="0">
              <a:latin typeface="Sassoon Infant Std" panose="020B0503020103030203" pitchFamily="34" charset="0"/>
            </a:endParaRPr>
          </a:p>
          <a:p>
            <a:pPr marL="114300" indent="0" algn="ctr">
              <a:buFont typeface="Arial" panose="020B0604020202020204" pitchFamily="34" charset="0"/>
              <a:buNone/>
            </a:pPr>
            <a:r>
              <a:rPr lang="en-GB" sz="2400" dirty="0">
                <a:solidFill>
                  <a:srgbClr val="283593"/>
                </a:solidFill>
                <a:latin typeface="Sassoon Infant Std" panose="020B0503020103030203" pitchFamily="34" charset="0"/>
              </a:rPr>
              <a:t>SATs don’t tell the whole story.</a:t>
            </a:r>
          </a:p>
          <a:p>
            <a:pPr marL="114300" indent="0">
              <a:buFont typeface="Arial" panose="020B0604020202020204" pitchFamily="34" charset="0"/>
              <a:buNone/>
            </a:pPr>
            <a:r>
              <a:rPr lang="en-GB" sz="2400" dirty="0">
                <a:latin typeface="Sassoon Infant Std" panose="020B0503020103030203" pitchFamily="34" charset="0"/>
              </a:rPr>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Font typeface="Arial" panose="020B0604020202020204" pitchFamily="34" charset="0"/>
              <a:buNone/>
            </a:pPr>
            <a:endParaRPr lang="en-GB" sz="2400" dirty="0">
              <a:latin typeface="Sassoon Infant Std" panose="020B0503020103030203" pitchFamily="34" charset="0"/>
            </a:endParaRPr>
          </a:p>
          <a:p>
            <a:pPr marL="114300" indent="0" algn="ctr">
              <a:buFont typeface="Arial" panose="020B0604020202020204" pitchFamily="34" charset="0"/>
              <a:buNone/>
            </a:pPr>
            <a:r>
              <a:rPr lang="en-GB" sz="2400" dirty="0">
                <a:solidFill>
                  <a:srgbClr val="283593"/>
                </a:solidFill>
                <a:latin typeface="Sassoon Infant Std" panose="020B0503020103030203" pitchFamily="34" charset="0"/>
              </a:rPr>
              <a:t>SATs are only four days out of a whole Primary School career. </a:t>
            </a:r>
          </a:p>
          <a:p>
            <a:pPr marL="114300" indent="0">
              <a:buFont typeface="Arial" panose="020B0604020202020204" pitchFamily="34" charset="0"/>
              <a:buNone/>
            </a:pPr>
            <a:r>
              <a:rPr lang="en-GB" sz="2400" dirty="0">
                <a:latin typeface="Sassoon Infant Std" panose="020B0503020103030203" pitchFamily="34" charset="0"/>
              </a:rPr>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a:xfrm>
            <a:off x="8472458" y="4663217"/>
            <a:ext cx="548700" cy="393600"/>
          </a:xfrm>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6344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txBox="1">
            <a:spLocks/>
          </p:cNvSpPr>
          <p:nvPr/>
        </p:nvSpPr>
        <p:spPr>
          <a:xfrm>
            <a:off x="217850" y="207250"/>
            <a:ext cx="118803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a:solidFill>
                  <a:srgbClr val="7F2236"/>
                </a:solidFill>
                <a:latin typeface="Sassoon Infant Std" panose="020B0503020103030203" pitchFamily="34" charset="0"/>
              </a:rPr>
              <a:t>Advice for Year 6 children</a:t>
            </a:r>
            <a:endParaRPr lang="en-GB" b="1" u="sng" dirty="0">
              <a:solidFill>
                <a:srgbClr val="7F2236"/>
              </a:solidFill>
              <a:latin typeface="Sassoon Infant Std" panose="020B0503020103030203" pitchFamily="34" charset="0"/>
            </a:endParaRPr>
          </a:p>
        </p:txBody>
      </p:sp>
      <p:sp>
        <p:nvSpPr>
          <p:cNvPr id="3" name="Text Placeholder 2">
            <a:extLst>
              <a:ext uri="{FF2B5EF4-FFF2-40B4-BE49-F238E27FC236}">
                <a16:creationId xmlns:a16="http://schemas.microsoft.com/office/drawing/2014/main" id="{EF885CE1-F1C1-4B6B-BC2E-4740DBED53F3}"/>
              </a:ext>
            </a:extLst>
          </p:cNvPr>
          <p:cNvSpPr txBox="1">
            <a:spLocks/>
          </p:cNvSpPr>
          <p:nvPr/>
        </p:nvSpPr>
        <p:spPr>
          <a:xfrm>
            <a:off x="311700" y="1051722"/>
            <a:ext cx="11880300"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Sassoon Infant Std" panose="020B0503020103030203" pitchFamily="34" charset="0"/>
              </a:rPr>
              <a:t>Listen to your teacher.</a:t>
            </a:r>
          </a:p>
          <a:p>
            <a:r>
              <a:rPr lang="en-GB" sz="3200" dirty="0">
                <a:solidFill>
                  <a:srgbClr val="7F2236"/>
                </a:solidFill>
                <a:latin typeface="Sassoon Infant Std" panose="020B0503020103030203" pitchFamily="34" charset="0"/>
              </a:rPr>
              <a:t>The adults you work with all want you to do your best.</a:t>
            </a:r>
          </a:p>
          <a:p>
            <a:r>
              <a:rPr lang="en-GB" sz="3200" dirty="0">
                <a:latin typeface="Sassoon Infant Std" panose="020B0503020103030203" pitchFamily="34" charset="0"/>
              </a:rPr>
              <a:t>Get plenty of sleep and eat well, this will help your brain.</a:t>
            </a:r>
          </a:p>
          <a:p>
            <a:r>
              <a:rPr lang="en-GB" sz="3200" dirty="0">
                <a:solidFill>
                  <a:srgbClr val="7F2236"/>
                </a:solidFill>
                <a:latin typeface="Sassoon Infant Std" panose="020B0503020103030203" pitchFamily="34" charset="0"/>
              </a:rPr>
              <a:t>Read all the questions carefully. This can help you to avoid silly mistakes.</a:t>
            </a:r>
          </a:p>
          <a:p>
            <a:r>
              <a:rPr lang="en-GB" sz="3200" dirty="0">
                <a:latin typeface="Sassoon Infant Std" panose="020B0503020103030203" pitchFamily="34" charset="0"/>
              </a:rPr>
              <a:t>Don’t panic. There may be questions you think you can’t answer. Take a deep breath. Read it again. You can always move on and go back to it later. It’s often better to write something rather than nothing. </a:t>
            </a:r>
          </a:p>
          <a:p>
            <a:r>
              <a:rPr lang="en-GB" sz="3200" dirty="0">
                <a:solidFill>
                  <a:srgbClr val="7F2236"/>
                </a:solidFill>
                <a:latin typeface="Sassoon Infant Std" panose="020B0503020103030203" pitchFamily="34" charset="0"/>
              </a:rPr>
              <a:t>Remember that the Year 6 SATs last for 4 days out of your whole life!</a:t>
            </a:r>
          </a:p>
          <a:p>
            <a:pPr marL="114300" indent="0">
              <a:buFont typeface="Arial" panose="020B0604020202020204" pitchFamily="34" charset="0"/>
              <a:buNone/>
            </a:pPr>
            <a:endParaRPr lang="en-GB" sz="3200" dirty="0"/>
          </a:p>
          <a:p>
            <a:pPr marL="114300" indent="0">
              <a:buFont typeface="Arial" panose="020B0604020202020204" pitchFamily="34" charset="0"/>
              <a:buNone/>
            </a:pPr>
            <a:endParaRPr lang="en-GB" sz="3200" dirty="0"/>
          </a:p>
          <a:p>
            <a:pPr marL="114300" indent="0">
              <a:buFont typeface="Arial" panose="020B0604020202020204" pitchFamily="34" charset="0"/>
              <a:buNone/>
            </a:pPr>
            <a:endParaRPr lang="en-GB" sz="3200" i="1" dirty="0">
              <a:solidFill>
                <a:srgbClr val="283593"/>
              </a:solidFill>
            </a:endParaRPr>
          </a:p>
        </p:txBody>
      </p:sp>
    </p:spTree>
    <p:extLst>
      <p:ext uri="{BB962C8B-B14F-4D97-AF65-F5344CB8AC3E}">
        <p14:creationId xmlns:p14="http://schemas.microsoft.com/office/powerpoint/2010/main" val="420693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777DE5FF-3D46-4346-8ED5-FFC1BA5C83C5}"/>
              </a:ext>
            </a:extLst>
          </p:cNvPr>
          <p:cNvSpPr txBox="1">
            <a:spLocks/>
          </p:cNvSpPr>
          <p:nvPr/>
        </p:nvSpPr>
        <p:spPr>
          <a:xfrm>
            <a:off x="153186" y="170714"/>
            <a:ext cx="11612990" cy="1330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u="sng" kern="1200" dirty="0">
                <a:solidFill>
                  <a:schemeClr val="tx1"/>
                </a:solidFill>
                <a:latin typeface="Sassoon Infant Std" panose="020B0503020103030203" pitchFamily="34" charset="0"/>
              </a:rPr>
              <a:t>When and how the SATs are completed?</a:t>
            </a:r>
          </a:p>
        </p:txBody>
      </p:sp>
      <p:sp>
        <p:nvSpPr>
          <p:cNvPr id="4" name="Text Placeholder 2">
            <a:extLst>
              <a:ext uri="{FF2B5EF4-FFF2-40B4-BE49-F238E27FC236}">
                <a16:creationId xmlns:a16="http://schemas.microsoft.com/office/drawing/2014/main" id="{FC313F71-6D3C-4F11-94CD-6EDBD9291EF5}"/>
              </a:ext>
            </a:extLst>
          </p:cNvPr>
          <p:cNvSpPr txBox="1">
            <a:spLocks/>
          </p:cNvSpPr>
          <p:nvPr/>
        </p:nvSpPr>
        <p:spPr>
          <a:xfrm>
            <a:off x="153185" y="1364985"/>
            <a:ext cx="7523965" cy="39177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Sassoon Infant Std" panose="020B0503020103030203" pitchFamily="34" charset="0"/>
              </a:rPr>
              <a:t>The tests take place </a:t>
            </a:r>
            <a:r>
              <a:rPr lang="en-US" sz="2000" dirty="0">
                <a:highlight>
                  <a:srgbClr val="FFFF00"/>
                </a:highlight>
                <a:latin typeface="Sassoon Infant Std" panose="020B0503020103030203" pitchFamily="34" charset="0"/>
              </a:rPr>
              <a:t>during normal school hours, under exam conditions. </a:t>
            </a:r>
          </a:p>
          <a:p>
            <a:pPr marL="0" indent="0">
              <a:buNone/>
            </a:pPr>
            <a:r>
              <a:rPr lang="en-US" sz="2000" dirty="0">
                <a:latin typeface="Sassoon Infant Std" panose="020B0503020103030203" pitchFamily="34" charset="0"/>
              </a:rPr>
              <a:t>Children are not allowed to talk to each other from the moment the assessments are handed out until they are collected at the end of the test. </a:t>
            </a:r>
          </a:p>
          <a:p>
            <a:pPr marL="0" indent="0">
              <a:buNone/>
            </a:pPr>
            <a:r>
              <a:rPr lang="en-US" sz="2000" dirty="0">
                <a:latin typeface="Sassoon Infant Std" panose="020B0503020103030203" pitchFamily="34" charset="0"/>
              </a:rPr>
              <a:t>After the tests are completed, the papers are sent away to be marked externally. </a:t>
            </a:r>
          </a:p>
          <a:p>
            <a:pPr marL="0" indent="0">
              <a:buNone/>
            </a:pPr>
            <a:r>
              <a:rPr lang="en-US" sz="2000" dirty="0">
                <a:highlight>
                  <a:srgbClr val="FFFF00"/>
                </a:highlight>
                <a:latin typeface="Sassoon Infant Std" panose="020B0503020103030203" pitchFamily="34" charset="0"/>
              </a:rPr>
              <a:t>The results are then sent to the school in July. </a:t>
            </a:r>
          </a:p>
          <a:p>
            <a:pPr marL="0" indent="0">
              <a:buNone/>
            </a:pPr>
            <a:r>
              <a:rPr lang="en-US" sz="2000" dirty="0">
                <a:latin typeface="Sassoon Infant Std" panose="020B0503020103030203" pitchFamily="34" charset="0"/>
              </a:rPr>
              <a:t>Each test lasts no longer than 60 minutes: </a:t>
            </a:r>
          </a:p>
          <a:p>
            <a:pPr lvl="1">
              <a:spcBef>
                <a:spcPts val="0"/>
              </a:spcBef>
            </a:pPr>
            <a:r>
              <a:rPr lang="en-US" sz="2000" dirty="0">
                <a:latin typeface="Sassoon Infant Std" panose="020B0503020103030203" pitchFamily="34" charset="0"/>
              </a:rPr>
              <a:t>Spelling, punctuation and grammar Grammar/ Punctuation – 45 minutes</a:t>
            </a:r>
          </a:p>
          <a:p>
            <a:pPr lvl="1">
              <a:spcBef>
                <a:spcPts val="0"/>
              </a:spcBef>
            </a:pPr>
            <a:r>
              <a:rPr lang="en-US" sz="2000" dirty="0">
                <a:latin typeface="Sassoon Infant Std" panose="020B0503020103030203" pitchFamily="34" charset="0"/>
              </a:rPr>
              <a:t>Spelling, punctuation and grammar Spelling – 15 minutes</a:t>
            </a:r>
          </a:p>
          <a:p>
            <a:pPr lvl="1">
              <a:spcBef>
                <a:spcPts val="0"/>
              </a:spcBef>
            </a:pPr>
            <a:r>
              <a:rPr lang="en-US" sz="2000" dirty="0">
                <a:latin typeface="Sassoon Infant Std" panose="020B0503020103030203" pitchFamily="34" charset="0"/>
              </a:rPr>
              <a:t>Reading – 60 minutes </a:t>
            </a:r>
          </a:p>
          <a:p>
            <a:pPr lvl="1">
              <a:spcBef>
                <a:spcPts val="0"/>
              </a:spcBef>
            </a:pPr>
            <a:r>
              <a:rPr lang="en-US" sz="2000" dirty="0">
                <a:latin typeface="Sassoon Infant Std" panose="020B0503020103030203" pitchFamily="34" charset="0"/>
              </a:rPr>
              <a:t>Maths (paper 1: Arithmetic) – 30 minutes</a:t>
            </a:r>
          </a:p>
          <a:p>
            <a:pPr lvl="1">
              <a:spcBef>
                <a:spcPts val="0"/>
              </a:spcBef>
            </a:pPr>
            <a:r>
              <a:rPr lang="en-US" sz="2000" dirty="0">
                <a:latin typeface="Sassoon Infant Std" panose="020B0503020103030203" pitchFamily="34" charset="0"/>
              </a:rPr>
              <a:t>Maths (paper 2: Reasoning) – 40 minutes</a:t>
            </a:r>
          </a:p>
          <a:p>
            <a:pPr lvl="1">
              <a:spcBef>
                <a:spcPts val="0"/>
              </a:spcBef>
            </a:pPr>
            <a:r>
              <a:rPr lang="en-US" sz="2000" dirty="0">
                <a:latin typeface="Sassoon Infant Std" panose="020B0503020103030203" pitchFamily="34" charset="0"/>
              </a:rPr>
              <a:t>Maths (paper 3: Reasoning) – 40 minutes</a:t>
            </a:r>
          </a:p>
        </p:txBody>
      </p:sp>
      <p:pic>
        <p:nvPicPr>
          <p:cNvPr id="2" name="Picture 1" descr="A close-up of a logo&#10;&#10;Description automatically generated"/>
          <p:cNvPicPr>
            <a:picLocks noChangeAspect="1"/>
          </p:cNvPicPr>
          <p:nvPr/>
        </p:nvPicPr>
        <p:blipFill>
          <a:blip r:embed="rId2"/>
          <a:stretch>
            <a:fillRect/>
          </a:stretch>
        </p:blipFill>
        <p:spPr>
          <a:xfrm>
            <a:off x="7677150" y="2637655"/>
            <a:ext cx="4247410" cy="121484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384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0869B287-D4A7-45AC-844A-74E21AB22604}"/>
              </a:ext>
            </a:extLst>
          </p:cNvPr>
          <p:cNvSpPr txBox="1">
            <a:spLocks/>
          </p:cNvSpPr>
          <p:nvPr/>
        </p:nvSpPr>
        <p:spPr>
          <a:xfrm>
            <a:off x="152296" y="-6181"/>
            <a:ext cx="9392421" cy="1330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u="sng" kern="1200" dirty="0">
                <a:solidFill>
                  <a:schemeClr val="tx1"/>
                </a:solidFill>
                <a:latin typeface="Sassoon Infant Std" panose="020B0503020103030203" pitchFamily="34" charset="0"/>
              </a:rPr>
              <a:t>Specific arrangements for SATs</a:t>
            </a:r>
          </a:p>
        </p:txBody>
      </p:sp>
      <p:sp>
        <p:nvSpPr>
          <p:cNvPr id="4" name="Text Placeholder 2">
            <a:extLst>
              <a:ext uri="{FF2B5EF4-FFF2-40B4-BE49-F238E27FC236}">
                <a16:creationId xmlns:a16="http://schemas.microsoft.com/office/drawing/2014/main" id="{FB09FA8A-9677-4CD5-B12B-7EA5891ECBB0}"/>
              </a:ext>
            </a:extLst>
          </p:cNvPr>
          <p:cNvSpPr txBox="1">
            <a:spLocks/>
          </p:cNvSpPr>
          <p:nvPr/>
        </p:nvSpPr>
        <p:spPr>
          <a:xfrm>
            <a:off x="149556" y="1229343"/>
            <a:ext cx="12024200" cy="4696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r>
              <a:rPr lang="en-US" dirty="0">
                <a:latin typeface="Sassoon Infant Std" panose="020B0503020103030203" pitchFamily="34" charset="0"/>
              </a:rPr>
              <a:t>Children with additional needs (who have similar support as part of day-to-day learning in school) may be allotted specific arrangements, including:</a:t>
            </a:r>
          </a:p>
          <a:p>
            <a:r>
              <a:rPr lang="en-US" dirty="0">
                <a:latin typeface="Sassoon Infant Std" panose="020B0503020103030203" pitchFamily="34" charset="0"/>
              </a:rPr>
              <a:t>Additional (extra) time;</a:t>
            </a:r>
          </a:p>
          <a:p>
            <a:r>
              <a:rPr lang="en-US" dirty="0">
                <a:latin typeface="Sassoon Infant Std" panose="020B0503020103030203" pitchFamily="34" charset="0"/>
              </a:rPr>
              <a:t>Tests being opened early to be modified;</a:t>
            </a:r>
          </a:p>
          <a:p>
            <a:r>
              <a:rPr lang="en-US" dirty="0">
                <a:latin typeface="Sassoon Infant Std" panose="020B0503020103030203" pitchFamily="34" charset="0"/>
              </a:rPr>
              <a:t>An adult to scribe (write) for them;</a:t>
            </a:r>
          </a:p>
          <a:p>
            <a:r>
              <a:rPr lang="en-US" dirty="0">
                <a:latin typeface="Sassoon Infant Std" panose="020B0503020103030203" pitchFamily="34" charset="0"/>
              </a:rPr>
              <a:t>Using word processors independently; </a:t>
            </a:r>
          </a:p>
          <a:p>
            <a:r>
              <a:rPr lang="en-US" dirty="0">
                <a:latin typeface="Sassoon Infant Std" panose="020B0503020103030203" pitchFamily="34" charset="0"/>
              </a:rPr>
              <a:t>An adult to read for them (including a translator);</a:t>
            </a:r>
          </a:p>
          <a:p>
            <a:r>
              <a:rPr lang="en-US" dirty="0">
                <a:latin typeface="Sassoon Infant Std" panose="020B0503020103030203" pitchFamily="34" charset="0"/>
              </a:rPr>
              <a:t>The use of prompts or rest breaks;</a:t>
            </a:r>
          </a:p>
          <a:p>
            <a:r>
              <a:rPr lang="en-US" dirty="0">
                <a:latin typeface="Sassoon Infant Std" panose="020B0503020103030203" pitchFamily="34" charset="0"/>
              </a:rPr>
              <a:t>Arrangements for children who are ill or injured at the time of the tests. </a:t>
            </a:r>
          </a:p>
          <a:p>
            <a:pPr marL="114300"/>
            <a:endParaRPr lang="en-US" dirty="0">
              <a:latin typeface="Sassoon Infant Std" panose="020B0503020103030203" pitchFamily="34" charset="0"/>
            </a:endParaRPr>
          </a:p>
        </p:txBody>
      </p:sp>
      <p:pic>
        <p:nvPicPr>
          <p:cNvPr id="2" name="Picture 1"/>
          <p:cNvPicPr>
            <a:picLocks noChangeAspect="1"/>
          </p:cNvPicPr>
          <p:nvPr/>
        </p:nvPicPr>
        <p:blipFill>
          <a:blip r:embed="rId2"/>
          <a:stretch>
            <a:fillRect/>
          </a:stretch>
        </p:blipFill>
        <p:spPr>
          <a:xfrm>
            <a:off x="7253939" y="5643159"/>
            <a:ext cx="4788505" cy="121484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4</a:t>
            </a:fld>
            <a:endParaRPr lang="en-US" sz="1000"/>
          </a:p>
        </p:txBody>
      </p:sp>
    </p:spTree>
    <p:extLst>
      <p:ext uri="{BB962C8B-B14F-4D97-AF65-F5344CB8AC3E}">
        <p14:creationId xmlns:p14="http://schemas.microsoft.com/office/powerpoint/2010/main" val="75539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4714" y="6021246"/>
            <a:ext cx="3298206" cy="836754"/>
          </a:xfrm>
          <a:prstGeom prst="rect">
            <a:avLst/>
          </a:prstGeom>
        </p:spPr>
      </p:pic>
      <p:sp>
        <p:nvSpPr>
          <p:cNvPr id="3" name="Title 1">
            <a:extLst>
              <a:ext uri="{FF2B5EF4-FFF2-40B4-BE49-F238E27FC236}">
                <a16:creationId xmlns:a16="http://schemas.microsoft.com/office/drawing/2014/main" id="{8668EB87-34E2-4FA1-BF4C-1A73D8B2D8D7}"/>
              </a:ext>
            </a:extLst>
          </p:cNvPr>
          <p:cNvSpPr txBox="1">
            <a:spLocks/>
          </p:cNvSpPr>
          <p:nvPr/>
        </p:nvSpPr>
        <p:spPr>
          <a:xfrm>
            <a:off x="217850" y="207250"/>
            <a:ext cx="118803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The Results</a:t>
            </a:r>
          </a:p>
        </p:txBody>
      </p:sp>
      <p:sp>
        <p:nvSpPr>
          <p:cNvPr id="4" name="Text Placeholder 2">
            <a:extLst>
              <a:ext uri="{FF2B5EF4-FFF2-40B4-BE49-F238E27FC236}">
                <a16:creationId xmlns:a16="http://schemas.microsoft.com/office/drawing/2014/main" id="{3E834413-BBEC-4484-B7A4-0F7F630A4700}"/>
              </a:ext>
            </a:extLst>
          </p:cNvPr>
          <p:cNvSpPr txBox="1">
            <a:spLocks/>
          </p:cNvSpPr>
          <p:nvPr/>
        </p:nvSpPr>
        <p:spPr>
          <a:xfrm>
            <a:off x="0" y="1030444"/>
            <a:ext cx="11880300"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2400" dirty="0">
                <a:highlight>
                  <a:srgbClr val="FFFF00"/>
                </a:highlight>
                <a:latin typeface="Sassoon Infant Std" panose="020B0503020103030203" pitchFamily="34" charset="0"/>
              </a:rPr>
              <a:t>Tests are marked externally. </a:t>
            </a:r>
            <a:r>
              <a:rPr lang="en-GB" sz="2400" dirty="0">
                <a:latin typeface="Sassoon Infant Std" panose="020B0503020103030203" pitchFamily="34" charset="0"/>
              </a:rPr>
              <a:t>Once marked, the tests will be given the following scores:</a:t>
            </a:r>
          </a:p>
          <a:p>
            <a:r>
              <a:rPr lang="en-GB" sz="2400" dirty="0">
                <a:latin typeface="Sassoon Infant Std" panose="020B0503020103030203" pitchFamily="34" charset="0"/>
              </a:rPr>
              <a:t>A raw score (total number of marks achieved for each paper);</a:t>
            </a:r>
          </a:p>
          <a:p>
            <a:r>
              <a:rPr lang="en-GB" sz="2400" dirty="0">
                <a:latin typeface="Sassoon Infant Std" panose="020B0503020103030203" pitchFamily="34" charset="0"/>
              </a:rPr>
              <a:t>A scaled score (see below);</a:t>
            </a:r>
          </a:p>
          <a:p>
            <a:r>
              <a:rPr lang="en-GB" sz="2400" dirty="0">
                <a:latin typeface="Sassoon Infant Std" panose="020B0503020103030203" pitchFamily="34" charset="0"/>
              </a:rPr>
              <a:t>A judgement on if the National Standard has been met. </a:t>
            </a:r>
          </a:p>
          <a:p>
            <a:endParaRPr lang="en-GB" sz="2400" dirty="0">
              <a:latin typeface="Sassoon Infant Std" panose="020B0503020103030203" pitchFamily="34" charset="0"/>
            </a:endParaRPr>
          </a:p>
          <a:p>
            <a:pPr marL="114300" indent="0">
              <a:buFont typeface="Arial" panose="020B0604020202020204" pitchFamily="34" charset="0"/>
              <a:buNone/>
            </a:pPr>
            <a:r>
              <a:rPr lang="en-GB" sz="2400" dirty="0">
                <a:latin typeface="Sassoon Infant Std" panose="020B0503020103030203" pitchFamily="34" charset="0"/>
              </a:rPr>
              <a:t>After marking each test, </a:t>
            </a:r>
            <a:r>
              <a:rPr lang="en-GB" sz="2400" dirty="0">
                <a:highlight>
                  <a:srgbClr val="FFFF00"/>
                </a:highlight>
                <a:latin typeface="Sassoon Infant Std" panose="020B0503020103030203" pitchFamily="34" charset="0"/>
              </a:rPr>
              <a:t>the external marker will convert the raw score to a scaled score. </a:t>
            </a:r>
          </a:p>
          <a:p>
            <a:pPr marL="114300" indent="0">
              <a:buFont typeface="Arial" panose="020B0604020202020204" pitchFamily="34" charset="0"/>
              <a:buNone/>
            </a:pPr>
            <a:r>
              <a:rPr lang="en-GB" sz="2400" dirty="0">
                <a:latin typeface="Sassoon Infant Std" panose="020B0503020103030203" pitchFamily="34" charset="0"/>
              </a:rPr>
              <a:t>Even though the tests are made to the same standard each year, the questions must be different. This means the difficulty of the tests may vary. </a:t>
            </a:r>
          </a:p>
          <a:p>
            <a:pPr marL="114300" indent="0">
              <a:buFont typeface="Arial" panose="020B0604020202020204" pitchFamily="34" charset="0"/>
              <a:buNone/>
            </a:pPr>
            <a:r>
              <a:rPr lang="en-GB" sz="2400" dirty="0">
                <a:highlight>
                  <a:srgbClr val="FFFF00"/>
                </a:highlight>
                <a:latin typeface="Sassoon Infant Std" panose="020B0503020103030203" pitchFamily="34" charset="0"/>
              </a:rPr>
              <a:t>Scaled scores ensures an accurate comparison of performance over time.</a:t>
            </a:r>
          </a:p>
          <a:p>
            <a:pPr marL="114300" indent="0">
              <a:buFont typeface="Arial" panose="020B0604020202020204" pitchFamily="34" charset="0"/>
              <a:buNone/>
            </a:pPr>
            <a:endParaRPr lang="en-GB" sz="2400" dirty="0">
              <a:latin typeface="Sassoon Infant Std" panose="020B0503020103030203" pitchFamily="34" charset="0"/>
            </a:endParaRPr>
          </a:p>
          <a:p>
            <a:pPr marL="114300" indent="0">
              <a:buFont typeface="Arial" panose="020B0604020202020204" pitchFamily="34" charset="0"/>
              <a:buNone/>
            </a:pPr>
            <a:r>
              <a:rPr lang="en-GB" sz="2400" dirty="0">
                <a:latin typeface="Sassoon Infant Std" panose="020B0503020103030203" pitchFamily="34" charset="0"/>
              </a:rPr>
              <a:t>Scaled scores range from 80 to 120. </a:t>
            </a:r>
          </a:p>
          <a:p>
            <a:pPr marL="114300" indent="0">
              <a:buFont typeface="Arial" panose="020B0604020202020204" pitchFamily="34" charset="0"/>
              <a:buNone/>
            </a:pPr>
            <a:r>
              <a:rPr lang="en-GB" sz="2400" dirty="0">
                <a:solidFill>
                  <a:srgbClr val="283593"/>
                </a:solidFill>
                <a:latin typeface="Sassoon Infant Std" panose="020B0503020103030203" pitchFamily="34" charset="0"/>
              </a:rPr>
              <a:t>A scaled score of 100 or more shows the pupil is meeting the National Standard. </a:t>
            </a:r>
          </a:p>
        </p:txBody>
      </p:sp>
    </p:spTree>
    <p:extLst>
      <p:ext uri="{BB962C8B-B14F-4D97-AF65-F5344CB8AC3E}">
        <p14:creationId xmlns:p14="http://schemas.microsoft.com/office/powerpoint/2010/main" val="176775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animEffect transition="in" filter="fade">
                                      <p:cBhvr>
                                        <p:cTn id="20" dur="500"/>
                                        <p:tgtEl>
                                          <p:spTgt spid="4">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F0291D-AFEA-4124-B1F8-9952DA88D993}"/>
              </a:ext>
            </a:extLst>
          </p:cNvPr>
          <p:cNvSpPr txBox="1">
            <a:spLocks/>
          </p:cNvSpPr>
          <p:nvPr/>
        </p:nvSpPr>
        <p:spPr>
          <a:xfrm>
            <a:off x="108925" y="204097"/>
            <a:ext cx="1197415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solidFill>
                  <a:srgbClr val="7F2236"/>
                </a:solidFill>
                <a:latin typeface="Sassoon Infant Std" panose="020B0503020103030203" pitchFamily="34" charset="0"/>
              </a:rPr>
              <a:t>Grammar, Punctuation and Spelling: Monday 13</a:t>
            </a:r>
            <a:r>
              <a:rPr lang="en-GB" sz="3600" b="1" u="sng" baseline="30000" dirty="0">
                <a:solidFill>
                  <a:srgbClr val="7F2236"/>
                </a:solidFill>
                <a:latin typeface="Sassoon Infant Std" panose="020B0503020103030203" pitchFamily="34" charset="0"/>
              </a:rPr>
              <a:t>th</a:t>
            </a:r>
            <a:r>
              <a:rPr lang="en-GB" sz="3600" b="1" u="sng" dirty="0">
                <a:solidFill>
                  <a:srgbClr val="7F2236"/>
                </a:solidFill>
                <a:latin typeface="Sassoon Infant Std" panose="020B0503020103030203" pitchFamily="34" charset="0"/>
              </a:rPr>
              <a:t> May </a:t>
            </a:r>
          </a:p>
        </p:txBody>
      </p:sp>
      <p:pic>
        <p:nvPicPr>
          <p:cNvPr id="8" name="Picture 7" descr="A cover page of a book&#10;&#10;Description automatically generated">
            <a:extLst>
              <a:ext uri="{FF2B5EF4-FFF2-40B4-BE49-F238E27FC236}">
                <a16:creationId xmlns:a16="http://schemas.microsoft.com/office/drawing/2014/main" id="{69619D86-4A62-9F82-C426-5B5356CBE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73" y="812084"/>
            <a:ext cx="3893331" cy="4125675"/>
          </a:xfrm>
          <a:prstGeom prst="rect">
            <a:avLst/>
          </a:prstGeom>
        </p:spPr>
      </p:pic>
      <p:pic>
        <p:nvPicPr>
          <p:cNvPr id="10" name="Picture 9" descr="A screenshot of a quiz&#10;&#10;Description automatically generated">
            <a:extLst>
              <a:ext uri="{FF2B5EF4-FFF2-40B4-BE49-F238E27FC236}">
                <a16:creationId xmlns:a16="http://schemas.microsoft.com/office/drawing/2014/main" id="{6C188B1F-BE56-E966-D67D-63437BD71039}"/>
              </a:ext>
            </a:extLst>
          </p:cNvPr>
          <p:cNvPicPr>
            <a:picLocks noChangeAspect="1"/>
          </p:cNvPicPr>
          <p:nvPr/>
        </p:nvPicPr>
        <p:blipFill rotWithShape="1">
          <a:blip r:embed="rId3">
            <a:extLst>
              <a:ext uri="{28A0092B-C50C-407E-A947-70E740481C1C}">
                <a14:useLocalDpi xmlns:a14="http://schemas.microsoft.com/office/drawing/2010/main" val="0"/>
              </a:ext>
            </a:extLst>
          </a:blip>
          <a:srcRect t="50565" b="3733"/>
          <a:stretch/>
        </p:blipFill>
        <p:spPr>
          <a:xfrm>
            <a:off x="3432035" y="1764358"/>
            <a:ext cx="4825290" cy="2588620"/>
          </a:xfrm>
          <a:prstGeom prst="rect">
            <a:avLst/>
          </a:prstGeom>
        </p:spPr>
      </p:pic>
      <p:sp>
        <p:nvSpPr>
          <p:cNvPr id="12" name="TextBox 11">
            <a:extLst>
              <a:ext uri="{FF2B5EF4-FFF2-40B4-BE49-F238E27FC236}">
                <a16:creationId xmlns:a16="http://schemas.microsoft.com/office/drawing/2014/main" id="{B37D72B5-893B-09CE-6549-DF81452F40A2}"/>
              </a:ext>
            </a:extLst>
          </p:cNvPr>
          <p:cNvSpPr txBox="1"/>
          <p:nvPr/>
        </p:nvSpPr>
        <p:spPr>
          <a:xfrm>
            <a:off x="8597160" y="1102638"/>
            <a:ext cx="3218665" cy="1323439"/>
          </a:xfrm>
          <a:prstGeom prst="rect">
            <a:avLst/>
          </a:prstGeom>
          <a:noFill/>
        </p:spPr>
        <p:txBody>
          <a:bodyPr wrap="square">
            <a:spAutoFit/>
          </a:bodyPr>
          <a:lstStyle/>
          <a:p>
            <a:pPr marL="114300" indent="0" algn="ctr">
              <a:buFont typeface="Arial" panose="020B0604020202020204" pitchFamily="34" charset="0"/>
              <a:buNone/>
            </a:pPr>
            <a:r>
              <a:rPr lang="en-GB" sz="2000" dirty="0">
                <a:highlight>
                  <a:srgbClr val="FFFF00"/>
                </a:highlight>
                <a:latin typeface="Sassoon Infant Std" panose="020B0503020103030203" pitchFamily="34" charset="0"/>
              </a:rPr>
              <a:t>Grammar, punctuation and spelling consists of two papers.</a:t>
            </a:r>
          </a:p>
          <a:p>
            <a:pPr marL="114300" indent="0" algn="ctr">
              <a:buFont typeface="Arial" panose="020B0604020202020204" pitchFamily="34" charset="0"/>
              <a:buNone/>
            </a:pPr>
            <a:endParaRPr lang="en-GB" sz="2000" dirty="0">
              <a:latin typeface="Sassoon Infant Std" panose="020B0503020103030203" pitchFamily="34" charset="0"/>
            </a:endParaRPr>
          </a:p>
        </p:txBody>
      </p:sp>
      <p:sp>
        <p:nvSpPr>
          <p:cNvPr id="14" name="TextBox 13">
            <a:extLst>
              <a:ext uri="{FF2B5EF4-FFF2-40B4-BE49-F238E27FC236}">
                <a16:creationId xmlns:a16="http://schemas.microsoft.com/office/drawing/2014/main" id="{127E1F0D-24D5-40D6-D6E3-592C0BCCCFC1}"/>
              </a:ext>
            </a:extLst>
          </p:cNvPr>
          <p:cNvSpPr txBox="1"/>
          <p:nvPr/>
        </p:nvSpPr>
        <p:spPr>
          <a:xfrm>
            <a:off x="557885" y="5937389"/>
            <a:ext cx="7295321" cy="707886"/>
          </a:xfrm>
          <a:prstGeom prst="rect">
            <a:avLst/>
          </a:prstGeom>
          <a:noFill/>
        </p:spPr>
        <p:txBody>
          <a:bodyPr wrap="square">
            <a:spAutoFit/>
          </a:bodyPr>
          <a:lstStyle/>
          <a:p>
            <a:pPr marL="0" indent="0" algn="ctr">
              <a:buNone/>
            </a:pPr>
            <a:r>
              <a:rPr lang="en-GB" sz="2000" dirty="0">
                <a:highlight>
                  <a:srgbClr val="FFFF00"/>
                </a:highlight>
                <a:latin typeface="Sassoon Infant Std" panose="020B0503020103030203" pitchFamily="34" charset="0"/>
              </a:rPr>
              <a:t>Paper 1 focuses on all three elements (grammar, punctuation and spelling or GPS). The paper lasts for </a:t>
            </a:r>
            <a:r>
              <a:rPr lang="en-GB" sz="2000" dirty="0">
                <a:solidFill>
                  <a:srgbClr val="283593"/>
                </a:solidFill>
                <a:highlight>
                  <a:srgbClr val="FFFF00"/>
                </a:highlight>
                <a:latin typeface="Sassoon Infant Std" panose="020B0503020103030203" pitchFamily="34" charset="0"/>
              </a:rPr>
              <a:t>45 minutes</a:t>
            </a:r>
            <a:r>
              <a:rPr lang="en-GB" sz="2000" dirty="0">
                <a:highlight>
                  <a:srgbClr val="FFFF00"/>
                </a:highlight>
                <a:latin typeface="Sassoon Infant Std" panose="020B0503020103030203" pitchFamily="34" charset="0"/>
              </a:rPr>
              <a:t>.</a:t>
            </a:r>
            <a:endParaRPr lang="en-US" sz="2000" dirty="0">
              <a:highlight>
                <a:srgbClr val="FFFF00"/>
              </a:highlight>
            </a:endParaRPr>
          </a:p>
        </p:txBody>
      </p:sp>
      <p:pic>
        <p:nvPicPr>
          <p:cNvPr id="2" name="Picture 1"/>
          <p:cNvPicPr>
            <a:picLocks noChangeAspect="1"/>
          </p:cNvPicPr>
          <p:nvPr/>
        </p:nvPicPr>
        <p:blipFill>
          <a:blip r:embed="rId4"/>
          <a:stretch>
            <a:fillRect/>
          </a:stretch>
        </p:blipFill>
        <p:spPr>
          <a:xfrm>
            <a:off x="7873776" y="5797195"/>
            <a:ext cx="4209297" cy="1067898"/>
          </a:xfrm>
          <a:prstGeom prst="rect">
            <a:avLst/>
          </a:prstGeom>
        </p:spPr>
      </p:pic>
      <p:pic>
        <p:nvPicPr>
          <p:cNvPr id="15" name="Picture 14" descr="A screenshot of a quiz&#10;&#10;Description automatically generated">
            <a:extLst>
              <a:ext uri="{FF2B5EF4-FFF2-40B4-BE49-F238E27FC236}">
                <a16:creationId xmlns:a16="http://schemas.microsoft.com/office/drawing/2014/main" id="{4295E136-7FE7-0E47-D341-6A65445EE11F}"/>
              </a:ext>
            </a:extLst>
          </p:cNvPr>
          <p:cNvPicPr>
            <a:picLocks noChangeAspect="1"/>
          </p:cNvPicPr>
          <p:nvPr/>
        </p:nvPicPr>
        <p:blipFill rotWithShape="1">
          <a:blip r:embed="rId3">
            <a:extLst>
              <a:ext uri="{28A0092B-C50C-407E-A947-70E740481C1C}">
                <a14:useLocalDpi xmlns:a14="http://schemas.microsoft.com/office/drawing/2010/main" val="0"/>
              </a:ext>
            </a:extLst>
          </a:blip>
          <a:srcRect b="86677"/>
          <a:stretch/>
        </p:blipFill>
        <p:spPr>
          <a:xfrm>
            <a:off x="3290451" y="882220"/>
            <a:ext cx="5124283" cy="801409"/>
          </a:xfrm>
          <a:prstGeom prst="rect">
            <a:avLst/>
          </a:prstGeom>
        </p:spPr>
      </p:pic>
      <p:pic>
        <p:nvPicPr>
          <p:cNvPr id="16" name="Picture 15">
            <a:extLst>
              <a:ext uri="{FF2B5EF4-FFF2-40B4-BE49-F238E27FC236}">
                <a16:creationId xmlns:a16="http://schemas.microsoft.com/office/drawing/2014/main" id="{6D083CBA-F006-B2E9-2775-0EF56DDBE742}"/>
              </a:ext>
            </a:extLst>
          </p:cNvPr>
          <p:cNvPicPr>
            <a:picLocks noChangeAspect="1"/>
          </p:cNvPicPr>
          <p:nvPr/>
        </p:nvPicPr>
        <p:blipFill>
          <a:blip r:embed="rId5"/>
          <a:stretch>
            <a:fillRect/>
          </a:stretch>
        </p:blipFill>
        <p:spPr>
          <a:xfrm>
            <a:off x="3993490" y="4295087"/>
            <a:ext cx="3702380" cy="1502108"/>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BA276267-FB96-C3B3-F73D-9D78EEBDE3C0}"/>
              </a:ext>
            </a:extLst>
          </p:cNvPr>
          <p:cNvSpPr txBox="1"/>
          <p:nvPr/>
        </p:nvSpPr>
        <p:spPr>
          <a:xfrm>
            <a:off x="8033147" y="2629435"/>
            <a:ext cx="4718040" cy="2308324"/>
          </a:xfrm>
          <a:prstGeom prst="rect">
            <a:avLst/>
          </a:prstGeom>
          <a:noFill/>
        </p:spPr>
        <p:txBody>
          <a:bodyPr wrap="square">
            <a:spAutoFit/>
          </a:bodyPr>
          <a:lstStyle/>
          <a:p>
            <a:pPr marL="114300" indent="0">
              <a:buFont typeface="Arial" panose="020B0604020202020204" pitchFamily="34" charset="0"/>
              <a:buNone/>
            </a:pPr>
            <a:r>
              <a:rPr lang="en-GB" dirty="0">
                <a:latin typeface="Sassoon Infant Std" panose="020B0503020103030203" pitchFamily="34" charset="0"/>
              </a:rPr>
              <a:t>This test focuses on:</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Grammatical terms/ word classes;</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Functions of sentences;</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Combining words, phrases and clauses;</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Verb forms, tenses and consistency;</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Punctuation;</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Vocabulary;</a:t>
            </a:r>
          </a:p>
          <a:p>
            <a:pPr marL="285750" indent="-285750">
              <a:buFont typeface="Arial" panose="020B0604020202020204" pitchFamily="34" charset="0"/>
              <a:buChar char="•"/>
            </a:pPr>
            <a:r>
              <a:rPr lang="en-GB" dirty="0">
                <a:solidFill>
                  <a:srgbClr val="283593"/>
                </a:solidFill>
                <a:latin typeface="Sassoon Infant Std" panose="020B0503020103030203" pitchFamily="34" charset="0"/>
              </a:rPr>
              <a:t>Standard English and formality.</a:t>
            </a:r>
          </a:p>
        </p:txBody>
      </p:sp>
    </p:spTree>
    <p:extLst>
      <p:ext uri="{BB962C8B-B14F-4D97-AF65-F5344CB8AC3E}">
        <p14:creationId xmlns:p14="http://schemas.microsoft.com/office/powerpoint/2010/main" val="213401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7950" y="5948727"/>
            <a:ext cx="3584050" cy="909273"/>
          </a:xfrm>
          <a:prstGeom prst="rect">
            <a:avLst/>
          </a:prstGeom>
        </p:spPr>
      </p:pic>
      <p:sp>
        <p:nvSpPr>
          <p:cNvPr id="3" name="Title 1">
            <a:extLst>
              <a:ext uri="{FF2B5EF4-FFF2-40B4-BE49-F238E27FC236}">
                <a16:creationId xmlns:a16="http://schemas.microsoft.com/office/drawing/2014/main" id="{A1044FEE-BF17-403A-B56C-20102ECE6DD8}"/>
              </a:ext>
            </a:extLst>
          </p:cNvPr>
          <p:cNvSpPr txBox="1">
            <a:spLocks/>
          </p:cNvSpPr>
          <p:nvPr/>
        </p:nvSpPr>
        <p:spPr>
          <a:xfrm>
            <a:off x="217849" y="207250"/>
            <a:ext cx="11889269"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u="sng" dirty="0">
                <a:solidFill>
                  <a:srgbClr val="7F2236"/>
                </a:solidFill>
                <a:latin typeface="Sassoon Infant Std" panose="020B0503020103030203" pitchFamily="34" charset="0"/>
              </a:rPr>
              <a:t>Grammar, Punctuation and Spelling: Paper 2 Spelling</a:t>
            </a:r>
          </a:p>
        </p:txBody>
      </p:sp>
      <p:sp>
        <p:nvSpPr>
          <p:cNvPr id="4" name="Text Placeholder 2">
            <a:extLst>
              <a:ext uri="{FF2B5EF4-FFF2-40B4-BE49-F238E27FC236}">
                <a16:creationId xmlns:a16="http://schemas.microsoft.com/office/drawing/2014/main" id="{70E6D414-8B7F-4F09-9DB4-77ED9812EC3A}"/>
              </a:ext>
            </a:extLst>
          </p:cNvPr>
          <p:cNvSpPr txBox="1">
            <a:spLocks/>
          </p:cNvSpPr>
          <p:nvPr/>
        </p:nvSpPr>
        <p:spPr>
          <a:xfrm>
            <a:off x="311699" y="739302"/>
            <a:ext cx="11494477"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a:p>
            <a:pPr marL="114300" indent="0">
              <a:buFont typeface="Arial" panose="020B0604020202020204" pitchFamily="34" charset="0"/>
              <a:buNone/>
            </a:pPr>
            <a:endParaRPr lang="en-GB" dirty="0"/>
          </a:p>
        </p:txBody>
      </p:sp>
      <p:sp>
        <p:nvSpPr>
          <p:cNvPr id="7" name="TextBox 6">
            <a:extLst>
              <a:ext uri="{FF2B5EF4-FFF2-40B4-BE49-F238E27FC236}">
                <a16:creationId xmlns:a16="http://schemas.microsoft.com/office/drawing/2014/main" id="{D2752899-4071-1953-1392-C6E83F32E549}"/>
              </a:ext>
            </a:extLst>
          </p:cNvPr>
          <p:cNvSpPr txBox="1"/>
          <p:nvPr/>
        </p:nvSpPr>
        <p:spPr>
          <a:xfrm>
            <a:off x="99043" y="5179606"/>
            <a:ext cx="12008075" cy="646331"/>
          </a:xfrm>
          <a:prstGeom prst="rect">
            <a:avLst/>
          </a:prstGeom>
          <a:noFill/>
        </p:spPr>
        <p:txBody>
          <a:bodyPr wrap="square">
            <a:spAutoFit/>
          </a:bodyPr>
          <a:lstStyle/>
          <a:p>
            <a:pPr marL="0" indent="0" algn="ctr">
              <a:buNone/>
            </a:pPr>
            <a:r>
              <a:rPr lang="en-GB" sz="1800" dirty="0">
                <a:highlight>
                  <a:srgbClr val="FFFF00"/>
                </a:highlight>
                <a:latin typeface="Sassoon Infant Std" panose="020B0503020103030203" pitchFamily="34" charset="0"/>
              </a:rPr>
              <a:t>Paper 2 consists of a spelling test only. It should take approximately </a:t>
            </a:r>
            <a:r>
              <a:rPr lang="en-GB" sz="1800" dirty="0">
                <a:solidFill>
                  <a:srgbClr val="283593"/>
                </a:solidFill>
                <a:highlight>
                  <a:srgbClr val="FFFF00"/>
                </a:highlight>
                <a:latin typeface="Sassoon Infant Std" panose="020B0503020103030203" pitchFamily="34" charset="0"/>
              </a:rPr>
              <a:t>15 minutes</a:t>
            </a:r>
            <a:r>
              <a:rPr lang="en-GB" sz="1800" dirty="0">
                <a:highlight>
                  <a:srgbClr val="FFFF00"/>
                </a:highlight>
                <a:latin typeface="Sassoon Infant Std" panose="020B0503020103030203" pitchFamily="34" charset="0"/>
              </a:rPr>
              <a:t>, although this is not a set amount of time (pupils should be given as much time as they need to complete the test).</a:t>
            </a:r>
          </a:p>
        </p:txBody>
      </p:sp>
      <p:pic>
        <p:nvPicPr>
          <p:cNvPr id="8" name="Picture 7">
            <a:extLst>
              <a:ext uri="{FF2B5EF4-FFF2-40B4-BE49-F238E27FC236}">
                <a16:creationId xmlns:a16="http://schemas.microsoft.com/office/drawing/2014/main" id="{BB5C7630-E63B-D35C-5D1C-1003F823F93A}"/>
              </a:ext>
            </a:extLst>
          </p:cNvPr>
          <p:cNvPicPr>
            <a:picLocks noChangeAspect="1"/>
          </p:cNvPicPr>
          <p:nvPr/>
        </p:nvPicPr>
        <p:blipFill>
          <a:blip r:embed="rId3"/>
          <a:stretch>
            <a:fillRect/>
          </a:stretch>
        </p:blipFill>
        <p:spPr>
          <a:xfrm>
            <a:off x="4330972" y="2257459"/>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568F05-675C-A7B2-171F-DDD9D993E439}"/>
              </a:ext>
            </a:extLst>
          </p:cNvPr>
          <p:cNvPicPr>
            <a:picLocks noChangeAspect="1"/>
          </p:cNvPicPr>
          <p:nvPr/>
        </p:nvPicPr>
        <p:blipFill>
          <a:blip r:embed="rId4"/>
          <a:stretch>
            <a:fillRect/>
          </a:stretch>
        </p:blipFill>
        <p:spPr>
          <a:xfrm>
            <a:off x="217849" y="1141022"/>
            <a:ext cx="4165600" cy="2120900"/>
          </a:xfrm>
          <a:prstGeom prst="rect">
            <a:avLst/>
          </a:prstGeom>
          <a:effectLst>
            <a:outerShdw blurRad="50800" dist="38100" dir="2700000" algn="tl" rotWithShape="0">
              <a:prstClr val="black">
                <a:alpha val="40000"/>
              </a:prstClr>
            </a:outerShdw>
          </a:effectLst>
        </p:spPr>
      </p:pic>
      <p:pic>
        <p:nvPicPr>
          <p:cNvPr id="11" name="Picture 10" descr="A screenshot of a paper with words&#10;&#10;Description automatically generated">
            <a:extLst>
              <a:ext uri="{FF2B5EF4-FFF2-40B4-BE49-F238E27FC236}">
                <a16:creationId xmlns:a16="http://schemas.microsoft.com/office/drawing/2014/main" id="{48572207-1809-6718-1FC9-0F669FE3C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0569" y="1141022"/>
            <a:ext cx="2685607" cy="3646228"/>
          </a:xfrm>
          <a:prstGeom prst="rect">
            <a:avLst/>
          </a:prstGeom>
        </p:spPr>
      </p:pic>
    </p:spTree>
    <p:extLst>
      <p:ext uri="{BB962C8B-B14F-4D97-AF65-F5344CB8AC3E}">
        <p14:creationId xmlns:p14="http://schemas.microsoft.com/office/powerpoint/2010/main" val="54266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53793" y="5706658"/>
            <a:ext cx="4538207" cy="1151342"/>
          </a:xfrm>
          <a:prstGeom prst="rect">
            <a:avLst/>
          </a:prstGeom>
        </p:spPr>
      </p:pic>
      <p:sp>
        <p:nvSpPr>
          <p:cNvPr id="3" name="Title 1">
            <a:extLst>
              <a:ext uri="{FF2B5EF4-FFF2-40B4-BE49-F238E27FC236}">
                <a16:creationId xmlns:a16="http://schemas.microsoft.com/office/drawing/2014/main" id="{DA4216F3-CC6E-466B-9BC1-3C4F9A01399A}"/>
              </a:ext>
            </a:extLst>
          </p:cNvPr>
          <p:cNvSpPr txBox="1">
            <a:spLocks/>
          </p:cNvSpPr>
          <p:nvPr/>
        </p:nvSpPr>
        <p:spPr>
          <a:xfrm>
            <a:off x="2629745" y="93443"/>
            <a:ext cx="85206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solidFill>
                  <a:srgbClr val="7F2236"/>
                </a:solidFill>
                <a:latin typeface="Sassoon Infant Std" panose="020B0503020103030203" pitchFamily="34" charset="0"/>
              </a:rPr>
              <a:t>Reading: Tuesday 14</a:t>
            </a:r>
            <a:r>
              <a:rPr lang="en-GB" b="1" u="sng" baseline="30000" dirty="0">
                <a:solidFill>
                  <a:srgbClr val="7F2236"/>
                </a:solidFill>
                <a:latin typeface="Sassoon Infant Std" panose="020B0503020103030203" pitchFamily="34" charset="0"/>
              </a:rPr>
              <a:t>th</a:t>
            </a:r>
            <a:r>
              <a:rPr lang="en-GB" b="1" u="sng" dirty="0">
                <a:solidFill>
                  <a:srgbClr val="7F2236"/>
                </a:solidFill>
                <a:latin typeface="Sassoon Infant Std" panose="020B0503020103030203" pitchFamily="34" charset="0"/>
              </a:rPr>
              <a:t> May</a:t>
            </a:r>
          </a:p>
        </p:txBody>
      </p:sp>
      <p:sp>
        <p:nvSpPr>
          <p:cNvPr id="4" name="Text Placeholder 2">
            <a:extLst>
              <a:ext uri="{FF2B5EF4-FFF2-40B4-BE49-F238E27FC236}">
                <a16:creationId xmlns:a16="http://schemas.microsoft.com/office/drawing/2014/main" id="{32A10701-0377-4415-BE7D-D9913504131C}"/>
              </a:ext>
            </a:extLst>
          </p:cNvPr>
          <p:cNvSpPr txBox="1">
            <a:spLocks/>
          </p:cNvSpPr>
          <p:nvPr/>
        </p:nvSpPr>
        <p:spPr>
          <a:xfrm>
            <a:off x="155849" y="977841"/>
            <a:ext cx="11880301"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latin typeface="Sassoon Infant Std" panose="020B0503020103030203" pitchFamily="34" charset="0"/>
              </a:rPr>
              <a:t>There is one reading test that lasts for </a:t>
            </a:r>
            <a:r>
              <a:rPr lang="en-GB" dirty="0">
                <a:solidFill>
                  <a:srgbClr val="283593"/>
                </a:solidFill>
                <a:latin typeface="Sassoon Infant Std" panose="020B0503020103030203" pitchFamily="34" charset="0"/>
              </a:rPr>
              <a:t>60 minutes</a:t>
            </a:r>
            <a:r>
              <a:rPr lang="en-GB" dirty="0">
                <a:latin typeface="Sassoon Infant Std" panose="020B0503020103030203" pitchFamily="34" charset="0"/>
              </a:rPr>
              <a:t>. </a:t>
            </a:r>
          </a:p>
          <a:p>
            <a:pPr marL="114300" indent="0">
              <a:buFont typeface="Arial" panose="020B0604020202020204" pitchFamily="34" charset="0"/>
              <a:buNone/>
            </a:pPr>
            <a:r>
              <a:rPr lang="en-GB" dirty="0">
                <a:latin typeface="Sassoon Infant Std" panose="020B0503020103030203" pitchFamily="34" charset="0"/>
              </a:rPr>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latin typeface="Sassoon Infant Std" panose="020B0503020103030203" pitchFamily="34" charset="0"/>
              </a:rPr>
              <a:t>non-fiction, fiction and/ or poetry</a:t>
            </a:r>
            <a:r>
              <a:rPr lang="en-GB" dirty="0">
                <a:latin typeface="Sassoon Infant Std" panose="020B0503020103030203" pitchFamily="34" charset="0"/>
              </a:rPr>
              <a:t>. </a:t>
            </a:r>
          </a:p>
          <a:p>
            <a:pPr marL="114300" indent="0">
              <a:buFont typeface="Arial" panose="020B0604020202020204" pitchFamily="34" charset="0"/>
              <a:buNone/>
            </a:pPr>
            <a:endParaRPr lang="en-GB" sz="1000" dirty="0">
              <a:latin typeface="Sassoon Infant Std" panose="020B0503020103030203" pitchFamily="34" charset="0"/>
            </a:endParaRPr>
          </a:p>
          <a:p>
            <a:pPr marL="114300" indent="0">
              <a:buFont typeface="Arial" panose="020B0604020202020204" pitchFamily="34" charset="0"/>
              <a:buNone/>
            </a:pPr>
            <a:r>
              <a:rPr lang="en-GB" dirty="0">
                <a:latin typeface="Sassoon Infant Std" panose="020B0503020103030203" pitchFamily="34" charset="0"/>
              </a:rPr>
              <a:t>The test covers the following areas (known as Content Domains): </a:t>
            </a:r>
          </a:p>
          <a:p>
            <a:r>
              <a:rPr lang="en-GB" sz="1400" dirty="0">
                <a:solidFill>
                  <a:srgbClr val="283593"/>
                </a:solidFill>
                <a:latin typeface="Sassoon Infant Std" panose="020B0503020103030203" pitchFamily="34" charset="0"/>
              </a:rPr>
              <a:t>Give/ explain the meaning of words in context;</a:t>
            </a:r>
          </a:p>
          <a:p>
            <a:r>
              <a:rPr lang="en-GB" sz="1400" dirty="0">
                <a:solidFill>
                  <a:srgbClr val="283593"/>
                </a:solidFill>
                <a:latin typeface="Sassoon Infant Std" panose="020B0503020103030203" pitchFamily="34" charset="0"/>
              </a:rPr>
              <a:t>Retrieve and record information/ identify key details from fiction and non-fiction;</a:t>
            </a:r>
          </a:p>
          <a:p>
            <a:r>
              <a:rPr lang="en-GB" sz="1400" dirty="0">
                <a:solidFill>
                  <a:srgbClr val="283593"/>
                </a:solidFill>
                <a:latin typeface="Sassoon Infant Std" panose="020B0503020103030203" pitchFamily="34" charset="0"/>
              </a:rPr>
              <a:t>Summarise main ideas from more than one paragraph;</a:t>
            </a:r>
          </a:p>
          <a:p>
            <a:r>
              <a:rPr lang="en-GB" sz="1400" dirty="0">
                <a:solidFill>
                  <a:srgbClr val="283593"/>
                </a:solidFill>
                <a:latin typeface="Sassoon Infant Std" panose="020B0503020103030203" pitchFamily="34" charset="0"/>
              </a:rPr>
              <a:t>Make inferences from the text/ explain and justify inferences with evidence from the text;</a:t>
            </a:r>
          </a:p>
          <a:p>
            <a:r>
              <a:rPr lang="en-GB" sz="1400" dirty="0">
                <a:solidFill>
                  <a:srgbClr val="283593"/>
                </a:solidFill>
                <a:latin typeface="Sassoon Infant Std" panose="020B0503020103030203" pitchFamily="34" charset="0"/>
              </a:rPr>
              <a:t>Predict what might happen from details stated and implied;</a:t>
            </a:r>
          </a:p>
          <a:p>
            <a:r>
              <a:rPr lang="en-GB" sz="1400" dirty="0">
                <a:solidFill>
                  <a:srgbClr val="283593"/>
                </a:solidFill>
                <a:latin typeface="Sassoon Infant Std" panose="020B0503020103030203" pitchFamily="34" charset="0"/>
              </a:rPr>
              <a:t>Identify/ explain how information/ narrative content is related and contributes to meaning as a whole; </a:t>
            </a:r>
          </a:p>
          <a:p>
            <a:r>
              <a:rPr lang="en-GB" sz="1400" dirty="0">
                <a:solidFill>
                  <a:srgbClr val="283593"/>
                </a:solidFill>
                <a:latin typeface="Sassoon Infant Std" panose="020B0503020103030203" pitchFamily="34" charset="0"/>
              </a:rPr>
              <a:t>Identify/ explain how meaning is enhanced through choice of words and phrases;</a:t>
            </a:r>
          </a:p>
          <a:p>
            <a:r>
              <a:rPr lang="en-GB" sz="1400" dirty="0">
                <a:solidFill>
                  <a:srgbClr val="283593"/>
                </a:solidFill>
                <a:latin typeface="Sassoon Infant Std" panose="020B0503020103030203" pitchFamily="34" charset="0"/>
              </a:rPr>
              <a:t>Make comparisons within the text. </a:t>
            </a:r>
          </a:p>
        </p:txBody>
      </p:sp>
    </p:spTree>
    <p:extLst>
      <p:ext uri="{BB962C8B-B14F-4D97-AF65-F5344CB8AC3E}">
        <p14:creationId xmlns:p14="http://schemas.microsoft.com/office/powerpoint/2010/main" val="21641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5428" y="5915106"/>
            <a:ext cx="3716572" cy="942894"/>
          </a:xfrm>
          <a:prstGeom prst="rect">
            <a:avLst/>
          </a:prstGeom>
        </p:spPr>
      </p:pic>
      <p:sp>
        <p:nvSpPr>
          <p:cNvPr id="3" name="Title 1">
            <a:extLst>
              <a:ext uri="{FF2B5EF4-FFF2-40B4-BE49-F238E27FC236}">
                <a16:creationId xmlns:a16="http://schemas.microsoft.com/office/drawing/2014/main" id="{DA4216F3-CC6E-466B-9BC1-3C4F9A01399A}"/>
              </a:ext>
            </a:extLst>
          </p:cNvPr>
          <p:cNvSpPr txBox="1">
            <a:spLocks/>
          </p:cNvSpPr>
          <p:nvPr/>
        </p:nvSpPr>
        <p:spPr>
          <a:xfrm>
            <a:off x="2094780" y="68659"/>
            <a:ext cx="8520600" cy="4347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rgbClr val="7F2236"/>
                </a:solidFill>
                <a:latin typeface="Sassoon Infant Std" panose="020B0503020103030203" pitchFamily="34" charset="0"/>
              </a:rPr>
              <a:t>Reading </a:t>
            </a:r>
          </a:p>
        </p:txBody>
      </p:sp>
      <p:sp>
        <p:nvSpPr>
          <p:cNvPr id="4" name="Text Placeholder 2">
            <a:extLst>
              <a:ext uri="{FF2B5EF4-FFF2-40B4-BE49-F238E27FC236}">
                <a16:creationId xmlns:a16="http://schemas.microsoft.com/office/drawing/2014/main" id="{32A10701-0377-4415-BE7D-D9913504131C}"/>
              </a:ext>
            </a:extLst>
          </p:cNvPr>
          <p:cNvSpPr txBox="1">
            <a:spLocks/>
          </p:cNvSpPr>
          <p:nvPr/>
        </p:nvSpPr>
        <p:spPr>
          <a:xfrm>
            <a:off x="311699" y="739302"/>
            <a:ext cx="11880301" cy="3829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latin typeface="Sassoon Infant Std" panose="020B0503020103030203" pitchFamily="34" charset="0"/>
              </a:rPr>
              <a:t>The reading SATs paper requires a range of answer styles.</a:t>
            </a:r>
          </a:p>
          <a:p>
            <a:pPr marL="114300" indent="0">
              <a:buFont typeface="Arial" panose="020B0604020202020204" pitchFamily="34" charset="0"/>
              <a:buNone/>
            </a:pPr>
            <a:endParaRPr lang="en-GB" dirty="0"/>
          </a:p>
          <a:p>
            <a:pPr marL="114300" indent="0">
              <a:buFont typeface="Arial" panose="020B0604020202020204" pitchFamily="34" charset="0"/>
              <a:buNone/>
            </a:pPr>
            <a:r>
              <a:rPr lang="en-GB" dirty="0"/>
              <a:t>Example questions:</a:t>
            </a:r>
          </a:p>
        </p:txBody>
      </p:sp>
      <p:pic>
        <p:nvPicPr>
          <p:cNvPr id="6" name="Picture 5">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41550" y="1391934"/>
            <a:ext cx="5942663" cy="229217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6159666" y="1290742"/>
            <a:ext cx="5722984" cy="213825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2479012" y="3884618"/>
            <a:ext cx="6907846" cy="2030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91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1581</Words>
  <Application>Microsoft Office PowerPoint</Application>
  <PresentationFormat>Widescreen</PresentationFormat>
  <Paragraphs>161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Nunito</vt:lpstr>
      <vt:lpstr>Sassoon Infant Std</vt:lpstr>
      <vt:lpstr>Office Theme</vt:lpstr>
      <vt:lpstr>Key Stage 2 SATs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2 SATs Meeting</dc:title>
  <dc:creator>Charlotte Cornall</dc:creator>
  <cp:lastModifiedBy>Charlotte Cornall</cp:lastModifiedBy>
  <cp:revision>5</cp:revision>
  <dcterms:created xsi:type="dcterms:W3CDTF">2023-02-27T15:52:51Z</dcterms:created>
  <dcterms:modified xsi:type="dcterms:W3CDTF">2024-03-06T12:16:23Z</dcterms:modified>
</cp:coreProperties>
</file>